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601200" cy="7315200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60" autoAdjust="0"/>
  </p:normalViewPr>
  <p:slideViewPr>
    <p:cSldViewPr snapToGrid="0">
      <p:cViewPr>
        <p:scale>
          <a:sx n="100" d="100"/>
          <a:sy n="100" d="100"/>
        </p:scale>
        <p:origin x="-654" y="-186"/>
      </p:cViewPr>
      <p:guideLst>
        <p:guide orient="horz" pos="3666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254375" y="9145588"/>
            <a:ext cx="808038" cy="268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243" tIns="46961" rIns="92243" bIns="46961">
            <a:spAutoFit/>
          </a:bodyPr>
          <a:lstStyle/>
          <a:p>
            <a:pPr algn="ctr" defTabSz="919163" eaLnBrk="0" hangingPunct="0">
              <a:lnSpc>
                <a:spcPct val="90000"/>
              </a:lnSpc>
              <a:defRPr/>
            </a:pPr>
            <a:r>
              <a:rPr lang="en-US" sz="1300"/>
              <a:t>Page </a:t>
            </a:r>
            <a:fld id="{F70598CC-2ECC-449D-BA5F-D769985989AD}" type="slidenum">
              <a:rPr lang="en-US" sz="1300"/>
              <a:pPr algn="ctr" defTabSz="919163" eaLnBrk="0" hangingPunct="0">
                <a:lnSpc>
                  <a:spcPct val="90000"/>
                </a:lnSpc>
                <a:defRPr/>
              </a:pPr>
              <a:t>‹#›</a:t>
            </a:fld>
            <a:endParaRPr lang="en-US" sz="1300"/>
          </a:p>
        </p:txBody>
      </p:sp>
    </p:spTree>
    <p:extLst>
      <p:ext uri="{BB962C8B-B14F-4D97-AF65-F5344CB8AC3E}">
        <p14:creationId xmlns:p14="http://schemas.microsoft.com/office/powerpoint/2010/main" val="12327174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3254375" y="9145588"/>
            <a:ext cx="808038" cy="268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243" tIns="46961" rIns="92243" bIns="46961">
            <a:spAutoFit/>
          </a:bodyPr>
          <a:lstStyle/>
          <a:p>
            <a:pPr algn="ctr" defTabSz="919163" eaLnBrk="0" hangingPunct="0">
              <a:lnSpc>
                <a:spcPct val="90000"/>
              </a:lnSpc>
              <a:defRPr/>
            </a:pPr>
            <a:r>
              <a:rPr lang="en-US" sz="1300"/>
              <a:t>Page </a:t>
            </a:r>
            <a:fld id="{891047A2-DD6A-4E07-B8FE-0B05D7ED53B1}" type="slidenum">
              <a:rPr lang="en-US" sz="1300"/>
              <a:pPr algn="ctr" defTabSz="919163" eaLnBrk="0" hangingPunct="0">
                <a:lnSpc>
                  <a:spcPct val="90000"/>
                </a:lnSpc>
                <a:defRPr/>
              </a:pPr>
              <a:t>‹#›</a:t>
            </a:fld>
            <a:endParaRPr lang="en-US" sz="1300"/>
          </a:p>
        </p:txBody>
      </p:sp>
      <p:sp>
        <p:nvSpPr>
          <p:cNvPr id="307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7763" y="608013"/>
            <a:ext cx="5021262" cy="38258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5598" tIns="46961" rIns="95598" bIns="469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501949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725" y="2271713"/>
            <a:ext cx="8159750" cy="1568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9863" y="4144963"/>
            <a:ext cx="6721475" cy="18700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1788" y="650875"/>
            <a:ext cx="1879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813" y="650875"/>
            <a:ext cx="548957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813" y="2112963"/>
            <a:ext cx="3684587" cy="4389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2112963"/>
            <a:ext cx="3684588" cy="4389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alphaModFix amt="3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39813" y="650875"/>
            <a:ext cx="7521575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6838" tIns="47625" rIns="96838" bIns="4762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39813" y="2112963"/>
            <a:ext cx="7521575" cy="4389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6838" tIns="47625" rIns="96838" bIns="476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043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+mj-lt"/>
          <a:ea typeface="+mj-ea"/>
          <a:cs typeface="+mj-cs"/>
        </a:defRPr>
      </a:lvl1pPr>
      <a:lvl2pPr algn="ctr" defTabSz="96043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charset="0"/>
        </a:defRPr>
      </a:lvl2pPr>
      <a:lvl3pPr algn="ctr" defTabSz="96043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charset="0"/>
        </a:defRPr>
      </a:lvl3pPr>
      <a:lvl4pPr algn="ctr" defTabSz="96043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charset="0"/>
        </a:defRPr>
      </a:lvl4pPr>
      <a:lvl5pPr algn="ctr" defTabSz="96043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charset="0"/>
        </a:defRPr>
      </a:lvl5pPr>
      <a:lvl6pPr marL="457200" algn="ctr" defTabSz="96043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charset="0"/>
        </a:defRPr>
      </a:lvl6pPr>
      <a:lvl7pPr marL="914400" algn="ctr" defTabSz="96043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charset="0"/>
        </a:defRPr>
      </a:lvl7pPr>
      <a:lvl8pPr marL="1371600" algn="ctr" defTabSz="96043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charset="0"/>
        </a:defRPr>
      </a:lvl8pPr>
      <a:lvl9pPr marL="1828800" algn="ctr" defTabSz="96043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charset="0"/>
        </a:defRPr>
      </a:lvl9pPr>
    </p:titleStyle>
    <p:bodyStyle>
      <a:lvl1pPr marL="300038" indent="-300038" algn="l" defTabSz="960438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500" b="1">
          <a:solidFill>
            <a:schemeClr val="tx1"/>
          </a:solidFill>
          <a:latin typeface="+mn-lt"/>
          <a:ea typeface="+mn-ea"/>
          <a:cs typeface="+mn-cs"/>
        </a:defRPr>
      </a:lvl1pPr>
      <a:lvl2pPr marL="720725" indent="-241300" algn="l" defTabSz="960438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900" b="1">
          <a:solidFill>
            <a:schemeClr val="tx1"/>
          </a:solidFill>
          <a:latin typeface="+mn-lt"/>
        </a:defRPr>
      </a:lvl2pPr>
      <a:lvl3pPr marL="1200150" indent="-239713" algn="l" defTabSz="960438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1900" b="1">
          <a:solidFill>
            <a:schemeClr val="tx1"/>
          </a:solidFill>
          <a:latin typeface="+mn-lt"/>
        </a:defRPr>
      </a:lvl3pPr>
      <a:lvl4pPr marL="1620838" indent="-180975" algn="l" defTabSz="960438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500" b="1">
          <a:solidFill>
            <a:schemeClr val="tx1"/>
          </a:solidFill>
          <a:latin typeface="+mn-lt"/>
        </a:defRPr>
      </a:lvl4pPr>
      <a:lvl5pPr marL="2100263" indent="-179388" algn="l" defTabSz="960438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500" b="1">
          <a:solidFill>
            <a:schemeClr val="tx1"/>
          </a:solidFill>
          <a:latin typeface="+mn-lt"/>
        </a:defRPr>
      </a:lvl5pPr>
      <a:lvl6pPr marL="2557463" indent="-179388" algn="l" defTabSz="960438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500" b="1">
          <a:solidFill>
            <a:schemeClr val="tx1"/>
          </a:solidFill>
          <a:latin typeface="+mn-lt"/>
        </a:defRPr>
      </a:lvl6pPr>
      <a:lvl7pPr marL="3014663" indent="-179388" algn="l" defTabSz="960438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500" b="1">
          <a:solidFill>
            <a:schemeClr val="tx1"/>
          </a:solidFill>
          <a:latin typeface="+mn-lt"/>
        </a:defRPr>
      </a:lvl7pPr>
      <a:lvl8pPr marL="3471863" indent="-179388" algn="l" defTabSz="960438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500" b="1">
          <a:solidFill>
            <a:schemeClr val="tx1"/>
          </a:solidFill>
          <a:latin typeface="+mn-lt"/>
        </a:defRPr>
      </a:lvl8pPr>
      <a:lvl9pPr marL="3929063" indent="-179388" algn="l" defTabSz="960438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5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64"/>
          <p:cNvSpPr>
            <a:spLocks noChangeArrowheads="1"/>
          </p:cNvSpPr>
          <p:nvPr/>
        </p:nvSpPr>
        <p:spPr bwMode="auto">
          <a:xfrm>
            <a:off x="4514850" y="1635125"/>
            <a:ext cx="1150938" cy="211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i="1"/>
              <a:t> Joe Finkbonner</a:t>
            </a:r>
          </a:p>
        </p:txBody>
      </p:sp>
      <p:sp>
        <p:nvSpPr>
          <p:cNvPr id="2051" name="Rectangle 565"/>
          <p:cNvSpPr>
            <a:spLocks noChangeArrowheads="1"/>
          </p:cNvSpPr>
          <p:nvPr/>
        </p:nvSpPr>
        <p:spPr bwMode="auto">
          <a:xfrm>
            <a:off x="1143000" y="785813"/>
            <a:ext cx="2378075" cy="828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r"/>
            <a:r>
              <a:rPr lang="en-US" i="1" dirty="0"/>
              <a:t>Andy Joseph, Chairman</a:t>
            </a:r>
            <a:endParaRPr lang="en-US" dirty="0"/>
          </a:p>
          <a:p>
            <a:pPr algn="r"/>
            <a:r>
              <a:rPr lang="en-US" i="1" dirty="0"/>
              <a:t>Eric Metcalf, Vice Chairman</a:t>
            </a:r>
            <a:endParaRPr lang="en-US" dirty="0"/>
          </a:p>
          <a:p>
            <a:pPr algn="r"/>
            <a:r>
              <a:rPr lang="en-US" i="1" dirty="0" smtClean="0"/>
              <a:t>Brenda Nielson, </a:t>
            </a:r>
            <a:r>
              <a:rPr lang="en-US" i="1" dirty="0"/>
              <a:t>Secretary </a:t>
            </a:r>
            <a:endParaRPr lang="en-US" dirty="0"/>
          </a:p>
          <a:p>
            <a:pPr algn="r"/>
            <a:r>
              <a:rPr lang="en-US" i="1" dirty="0" smtClean="0"/>
              <a:t>Cheryl </a:t>
            </a:r>
            <a:r>
              <a:rPr lang="en-US" i="1" dirty="0" err="1" smtClean="0"/>
              <a:t>Rasar</a:t>
            </a:r>
            <a:r>
              <a:rPr lang="en-US" i="1" dirty="0" smtClean="0"/>
              <a:t>, Treasurer</a:t>
            </a:r>
            <a:endParaRPr lang="en-US" i="1" dirty="0"/>
          </a:p>
          <a:p>
            <a:pPr algn="r"/>
            <a:r>
              <a:rPr lang="en-US" i="1" dirty="0" smtClean="0"/>
              <a:t>Shawna Gavin, </a:t>
            </a:r>
            <a:r>
              <a:rPr lang="en-US" i="1" dirty="0"/>
              <a:t>Sergeant-at-Arms </a:t>
            </a:r>
            <a:endParaRPr lang="en-US" dirty="0"/>
          </a:p>
          <a:p>
            <a:pPr algn="r"/>
            <a:endParaRPr lang="en-US" dirty="0"/>
          </a:p>
        </p:txBody>
      </p:sp>
      <p:sp>
        <p:nvSpPr>
          <p:cNvPr id="2052" name="AutoShape 566"/>
          <p:cNvSpPr>
            <a:spLocks/>
          </p:cNvSpPr>
          <p:nvPr/>
        </p:nvSpPr>
        <p:spPr bwMode="auto">
          <a:xfrm>
            <a:off x="3419475" y="847725"/>
            <a:ext cx="88900" cy="581025"/>
          </a:xfrm>
          <a:prstGeom prst="rightBrace">
            <a:avLst>
              <a:gd name="adj1" fmla="val 54464"/>
              <a:gd name="adj2" fmla="val 50000"/>
            </a:avLst>
          </a:pr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053" name="Rectangle 570"/>
          <p:cNvSpPr>
            <a:spLocks noChangeArrowheads="1"/>
          </p:cNvSpPr>
          <p:nvPr/>
        </p:nvSpPr>
        <p:spPr bwMode="auto">
          <a:xfrm>
            <a:off x="2047875" y="3751263"/>
            <a:ext cx="22288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b="1" dirty="0"/>
              <a:t> Project Director, PTOTs/Native CARS</a:t>
            </a:r>
          </a:p>
          <a:p>
            <a:pPr eaLnBrk="0" hangingPunct="0"/>
            <a:r>
              <a:rPr lang="en-US" i="1" dirty="0"/>
              <a:t>Tam Lutz</a:t>
            </a:r>
            <a:r>
              <a:rPr lang="en-US" dirty="0"/>
              <a:t> </a:t>
            </a:r>
          </a:p>
        </p:txBody>
      </p:sp>
      <p:sp>
        <p:nvSpPr>
          <p:cNvPr id="2054" name="Rectangle 571"/>
          <p:cNvSpPr>
            <a:spLocks noChangeArrowheads="1"/>
          </p:cNvSpPr>
          <p:nvPr/>
        </p:nvSpPr>
        <p:spPr bwMode="auto">
          <a:xfrm>
            <a:off x="487363" y="5202238"/>
            <a:ext cx="12049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r" eaLnBrk="0" hangingPunct="0"/>
            <a:r>
              <a:rPr lang="en-US" b="1" dirty="0"/>
              <a:t>WTD Project Director</a:t>
            </a:r>
            <a:endParaRPr lang="en-US" i="1" dirty="0"/>
          </a:p>
          <a:p>
            <a:pPr algn="r" eaLnBrk="0" hangingPunct="0"/>
            <a:r>
              <a:rPr lang="en-US" i="1" dirty="0"/>
              <a:t>Kerri Lopez</a:t>
            </a:r>
          </a:p>
        </p:txBody>
      </p:sp>
      <p:grpSp>
        <p:nvGrpSpPr>
          <p:cNvPr id="172" name="Group 171"/>
          <p:cNvGrpSpPr/>
          <p:nvPr/>
        </p:nvGrpSpPr>
        <p:grpSpPr>
          <a:xfrm>
            <a:off x="530225" y="3481388"/>
            <a:ext cx="1365250" cy="336550"/>
            <a:chOff x="530225" y="3757613"/>
            <a:chExt cx="1365250" cy="336550"/>
          </a:xfrm>
        </p:grpSpPr>
        <p:sp>
          <p:nvSpPr>
            <p:cNvPr id="2055" name="Rectangle 574"/>
            <p:cNvSpPr>
              <a:spLocks noChangeArrowheads="1"/>
            </p:cNvSpPr>
            <p:nvPr/>
          </p:nvSpPr>
          <p:spPr bwMode="auto">
            <a:xfrm>
              <a:off x="530225" y="3757613"/>
              <a:ext cx="1216025" cy="3365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r" eaLnBrk="0" hangingPunct="0"/>
              <a:r>
                <a:rPr lang="en-US" b="1" dirty="0"/>
                <a:t>Grants Administrator</a:t>
              </a:r>
            </a:p>
            <a:p>
              <a:pPr algn="r" eaLnBrk="0" hangingPunct="0"/>
              <a:r>
                <a:rPr lang="en-US" i="1" dirty="0"/>
                <a:t>Michelle Edwards</a:t>
              </a:r>
            </a:p>
          </p:txBody>
        </p:sp>
        <p:sp>
          <p:nvSpPr>
            <p:cNvPr id="2056" name="Line 576"/>
            <p:cNvSpPr>
              <a:spLocks noChangeShapeType="1"/>
            </p:cNvSpPr>
            <p:nvPr/>
          </p:nvSpPr>
          <p:spPr bwMode="auto">
            <a:xfrm>
              <a:off x="1751013" y="3868738"/>
              <a:ext cx="14446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62" name="Text Box 593"/>
          <p:cNvSpPr txBox="1">
            <a:spLocks noChangeArrowheads="1"/>
          </p:cNvSpPr>
          <p:nvPr/>
        </p:nvSpPr>
        <p:spPr bwMode="auto">
          <a:xfrm>
            <a:off x="7698916" y="7070725"/>
            <a:ext cx="1795684" cy="246221"/>
          </a:xfrm>
          <a:prstGeom prst="rect">
            <a:avLst/>
          </a:prstGeom>
          <a:noFill/>
          <a:ln w="12700" cap="rnd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000" b="1" dirty="0"/>
              <a:t>Updated: </a:t>
            </a:r>
            <a:r>
              <a:rPr lang="en-US" sz="1000" b="1" dirty="0" smtClean="0"/>
              <a:t>October 24, 2011</a:t>
            </a:r>
            <a:endParaRPr lang="en-US" sz="1000" b="1" dirty="0"/>
          </a:p>
        </p:txBody>
      </p:sp>
      <p:sp>
        <p:nvSpPr>
          <p:cNvPr id="2068" name="Rectangle 333"/>
          <p:cNvSpPr>
            <a:spLocks noChangeArrowheads="1"/>
          </p:cNvSpPr>
          <p:nvPr/>
        </p:nvSpPr>
        <p:spPr bwMode="auto">
          <a:xfrm>
            <a:off x="8185618" y="2847975"/>
            <a:ext cx="888065" cy="3359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b="1" dirty="0"/>
              <a:t>Policy Analyst</a:t>
            </a:r>
          </a:p>
          <a:p>
            <a:pPr eaLnBrk="0" hangingPunct="0"/>
            <a:r>
              <a:rPr lang="en-US" i="1" dirty="0"/>
              <a:t>Jim Roberts </a:t>
            </a:r>
          </a:p>
        </p:txBody>
      </p:sp>
      <p:sp>
        <p:nvSpPr>
          <p:cNvPr id="2070" name="Rectangle 335"/>
          <p:cNvSpPr>
            <a:spLocks noChangeArrowheads="1"/>
          </p:cNvSpPr>
          <p:nvPr/>
        </p:nvSpPr>
        <p:spPr bwMode="auto">
          <a:xfrm>
            <a:off x="5499100" y="2657475"/>
            <a:ext cx="13541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 dirty="0"/>
              <a:t>Administrative Officer</a:t>
            </a:r>
          </a:p>
          <a:p>
            <a:pPr eaLnBrk="0" hangingPunct="0"/>
            <a:r>
              <a:rPr lang="en-US" i="1" dirty="0"/>
              <a:t>Jacqueline Left Hand Bull</a:t>
            </a:r>
          </a:p>
        </p:txBody>
      </p:sp>
      <p:sp>
        <p:nvSpPr>
          <p:cNvPr id="2071" name="Rectangle 338"/>
          <p:cNvSpPr>
            <a:spLocks noChangeArrowheads="1"/>
          </p:cNvSpPr>
          <p:nvPr/>
        </p:nvSpPr>
        <p:spPr bwMode="auto">
          <a:xfrm>
            <a:off x="8140700" y="5824538"/>
            <a:ext cx="180975" cy="211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endParaRPr lang="en-US" i="1"/>
          </a:p>
        </p:txBody>
      </p:sp>
      <p:sp>
        <p:nvSpPr>
          <p:cNvPr id="2072" name="Rectangle 349"/>
          <p:cNvSpPr>
            <a:spLocks noChangeArrowheads="1"/>
          </p:cNvSpPr>
          <p:nvPr/>
        </p:nvSpPr>
        <p:spPr bwMode="auto">
          <a:xfrm>
            <a:off x="3409950" y="2787650"/>
            <a:ext cx="1182688" cy="3359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eaLnBrk="0" hangingPunct="0"/>
            <a:r>
              <a:rPr lang="en-US" b="1" dirty="0"/>
              <a:t>Executive Assistant</a:t>
            </a:r>
          </a:p>
          <a:p>
            <a:pPr eaLnBrk="0" hangingPunct="0"/>
            <a:r>
              <a:rPr lang="en-US" i="1" dirty="0"/>
              <a:t>Elaine Dado</a:t>
            </a:r>
          </a:p>
        </p:txBody>
      </p:sp>
      <p:sp>
        <p:nvSpPr>
          <p:cNvPr id="2073" name="Rectangle 350"/>
          <p:cNvSpPr>
            <a:spLocks noChangeArrowheads="1"/>
          </p:cNvSpPr>
          <p:nvPr/>
        </p:nvSpPr>
        <p:spPr bwMode="auto">
          <a:xfrm>
            <a:off x="1338263" y="2684463"/>
            <a:ext cx="130968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b="1" dirty="0"/>
              <a:t>EpiCenter Director</a:t>
            </a:r>
          </a:p>
          <a:p>
            <a:pPr algn="ctr" eaLnBrk="0" hangingPunct="0"/>
            <a:r>
              <a:rPr lang="en-US" i="1" dirty="0"/>
              <a:t>Victoria Warren-Mears</a:t>
            </a:r>
          </a:p>
        </p:txBody>
      </p:sp>
      <p:sp>
        <p:nvSpPr>
          <p:cNvPr id="2076" name="Line 355"/>
          <p:cNvSpPr>
            <a:spLocks noChangeShapeType="1"/>
          </p:cNvSpPr>
          <p:nvPr/>
        </p:nvSpPr>
        <p:spPr bwMode="auto">
          <a:xfrm>
            <a:off x="4738688" y="1824038"/>
            <a:ext cx="0" cy="3190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7" name="Line 356"/>
          <p:cNvSpPr>
            <a:spLocks noChangeShapeType="1"/>
          </p:cNvSpPr>
          <p:nvPr/>
        </p:nvSpPr>
        <p:spPr bwMode="auto">
          <a:xfrm>
            <a:off x="4000500" y="1223963"/>
            <a:ext cx="0" cy="20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8" name="Line 358"/>
          <p:cNvSpPr>
            <a:spLocks noChangeShapeType="1"/>
          </p:cNvSpPr>
          <p:nvPr/>
        </p:nvSpPr>
        <p:spPr bwMode="auto">
          <a:xfrm flipV="1">
            <a:off x="4000500" y="530225"/>
            <a:ext cx="0" cy="3889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80" name="Line 365"/>
          <p:cNvSpPr>
            <a:spLocks noChangeShapeType="1"/>
          </p:cNvSpPr>
          <p:nvPr/>
        </p:nvSpPr>
        <p:spPr bwMode="auto">
          <a:xfrm>
            <a:off x="1917700" y="3303588"/>
            <a:ext cx="1444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81" name="Rectangle 366"/>
          <p:cNvSpPr>
            <a:spLocks noChangeArrowheads="1"/>
          </p:cNvSpPr>
          <p:nvPr/>
        </p:nvSpPr>
        <p:spPr bwMode="auto">
          <a:xfrm>
            <a:off x="620713" y="2932113"/>
            <a:ext cx="11366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r" eaLnBrk="0" hangingPunct="0"/>
            <a:r>
              <a:rPr lang="en-US" b="1" dirty="0"/>
              <a:t>Project Coordinator</a:t>
            </a:r>
          </a:p>
          <a:p>
            <a:pPr algn="r" eaLnBrk="0" hangingPunct="0"/>
            <a:r>
              <a:rPr lang="en-US" i="1" dirty="0"/>
              <a:t>Ticey Casey</a:t>
            </a:r>
          </a:p>
        </p:txBody>
      </p:sp>
      <p:sp>
        <p:nvSpPr>
          <p:cNvPr id="2082" name="Line 367"/>
          <p:cNvSpPr>
            <a:spLocks noChangeShapeType="1"/>
          </p:cNvSpPr>
          <p:nvPr/>
        </p:nvSpPr>
        <p:spPr bwMode="auto">
          <a:xfrm>
            <a:off x="1920875" y="3843338"/>
            <a:ext cx="1444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83" name="Line 404"/>
          <p:cNvSpPr>
            <a:spLocks noChangeShapeType="1"/>
          </p:cNvSpPr>
          <p:nvPr/>
        </p:nvSpPr>
        <p:spPr bwMode="auto">
          <a:xfrm>
            <a:off x="2151063" y="279400"/>
            <a:ext cx="280987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" name="Rectangle 409"/>
          <p:cNvSpPr>
            <a:spLocks noChangeArrowheads="1"/>
          </p:cNvSpPr>
          <p:nvPr/>
        </p:nvSpPr>
        <p:spPr bwMode="auto">
          <a:xfrm>
            <a:off x="3543300" y="822325"/>
            <a:ext cx="914400" cy="381000"/>
          </a:xfrm>
          <a:prstGeom prst="rect">
            <a:avLst/>
          </a:prstGeom>
          <a:solidFill>
            <a:srgbClr val="FFFFFF"/>
          </a:solidFill>
          <a:ln w="12700" cap="rnd">
            <a:solidFill>
              <a:schemeClr val="tx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2085" name="Rectangle 354"/>
          <p:cNvSpPr>
            <a:spLocks noChangeArrowheads="1"/>
          </p:cNvSpPr>
          <p:nvPr/>
        </p:nvSpPr>
        <p:spPr bwMode="auto">
          <a:xfrm>
            <a:off x="3581400" y="812800"/>
            <a:ext cx="901700" cy="425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100" b="1"/>
              <a:t>Executive </a:t>
            </a:r>
          </a:p>
          <a:p>
            <a:pPr eaLnBrk="0" hangingPunct="0"/>
            <a:r>
              <a:rPr lang="en-US" sz="1100" b="1"/>
              <a:t>Committee</a:t>
            </a:r>
          </a:p>
        </p:txBody>
      </p:sp>
      <p:sp>
        <p:nvSpPr>
          <p:cNvPr id="4507" name="Rectangle 411"/>
          <p:cNvSpPr>
            <a:spLocks noChangeArrowheads="1"/>
          </p:cNvSpPr>
          <p:nvPr/>
        </p:nvSpPr>
        <p:spPr bwMode="auto">
          <a:xfrm>
            <a:off x="1284288" y="2157413"/>
            <a:ext cx="1498600" cy="493712"/>
          </a:xfrm>
          <a:prstGeom prst="rect">
            <a:avLst/>
          </a:prstGeom>
          <a:solidFill>
            <a:srgbClr val="FFFFFF"/>
          </a:solidFill>
          <a:ln w="12700" cap="rnd">
            <a:solidFill>
              <a:schemeClr val="tx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2087" name="Rectangle 321"/>
          <p:cNvSpPr>
            <a:spLocks noChangeArrowheads="1"/>
          </p:cNvSpPr>
          <p:nvPr/>
        </p:nvSpPr>
        <p:spPr bwMode="auto">
          <a:xfrm>
            <a:off x="1298575" y="2211388"/>
            <a:ext cx="14478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000" b="1" dirty="0"/>
              <a:t>Northwest Tribal</a:t>
            </a:r>
          </a:p>
          <a:p>
            <a:pPr algn="ctr" eaLnBrk="0" hangingPunct="0"/>
            <a:r>
              <a:rPr lang="en-US" sz="1000" b="1" dirty="0"/>
              <a:t>Epidemiology Center</a:t>
            </a:r>
          </a:p>
        </p:txBody>
      </p:sp>
      <p:sp>
        <p:nvSpPr>
          <p:cNvPr id="4508" name="Rectangle 412"/>
          <p:cNvSpPr>
            <a:spLocks noChangeArrowheads="1"/>
          </p:cNvSpPr>
          <p:nvPr/>
        </p:nvSpPr>
        <p:spPr bwMode="auto">
          <a:xfrm>
            <a:off x="4013200" y="2189163"/>
            <a:ext cx="1498600" cy="463550"/>
          </a:xfrm>
          <a:prstGeom prst="rect">
            <a:avLst/>
          </a:prstGeom>
          <a:solidFill>
            <a:srgbClr val="FFFFFF"/>
          </a:solidFill>
          <a:ln w="12700" cap="rnd">
            <a:solidFill>
              <a:schemeClr val="tx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4509" name="Rectangle 413"/>
          <p:cNvSpPr>
            <a:spLocks noChangeArrowheads="1"/>
          </p:cNvSpPr>
          <p:nvPr/>
        </p:nvSpPr>
        <p:spPr bwMode="auto">
          <a:xfrm>
            <a:off x="7269163" y="2173288"/>
            <a:ext cx="1498600" cy="463550"/>
          </a:xfrm>
          <a:prstGeom prst="rect">
            <a:avLst/>
          </a:prstGeom>
          <a:solidFill>
            <a:srgbClr val="FFFFFF"/>
          </a:solidFill>
          <a:ln w="12700" cap="rnd">
            <a:solidFill>
              <a:schemeClr val="tx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1000" b="1" dirty="0" smtClean="0"/>
              <a:t>Program Operations</a:t>
            </a:r>
            <a:endParaRPr lang="en-US" sz="1000" b="1" dirty="0"/>
          </a:p>
        </p:txBody>
      </p:sp>
      <p:sp>
        <p:nvSpPr>
          <p:cNvPr id="2091" name="Rectangle 322"/>
          <p:cNvSpPr>
            <a:spLocks noChangeArrowheads="1"/>
          </p:cNvSpPr>
          <p:nvPr/>
        </p:nvSpPr>
        <p:spPr bwMode="auto">
          <a:xfrm>
            <a:off x="4202113" y="2298700"/>
            <a:ext cx="1076325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000" b="1" dirty="0"/>
              <a:t>Administration</a:t>
            </a:r>
          </a:p>
        </p:txBody>
      </p:sp>
      <p:sp>
        <p:nvSpPr>
          <p:cNvPr id="4512" name="Rectangle 416"/>
          <p:cNvSpPr>
            <a:spLocks noChangeArrowheads="1"/>
          </p:cNvSpPr>
          <p:nvPr/>
        </p:nvSpPr>
        <p:spPr bwMode="auto">
          <a:xfrm>
            <a:off x="419100" y="38100"/>
            <a:ext cx="1690688" cy="571500"/>
          </a:xfrm>
          <a:prstGeom prst="rect">
            <a:avLst/>
          </a:prstGeom>
          <a:solidFill>
            <a:srgbClr val="FFFFFF"/>
          </a:solidFill>
          <a:ln w="12700" cap="rnd">
            <a:solidFill>
              <a:schemeClr val="tx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2093" name="Rectangle 315"/>
          <p:cNvSpPr>
            <a:spLocks noChangeArrowheads="1"/>
          </p:cNvSpPr>
          <p:nvPr/>
        </p:nvSpPr>
        <p:spPr bwMode="auto">
          <a:xfrm>
            <a:off x="446088" y="63500"/>
            <a:ext cx="1673225" cy="425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/>
            <a:r>
              <a:rPr lang="en-US" sz="1100" b="1"/>
              <a:t>Portland Area</a:t>
            </a:r>
          </a:p>
          <a:p>
            <a:pPr algn="ctr" eaLnBrk="0" hangingPunct="0"/>
            <a:r>
              <a:rPr lang="en-US" sz="1100" b="1"/>
              <a:t>Indian Health Service</a:t>
            </a:r>
          </a:p>
        </p:txBody>
      </p:sp>
      <p:sp>
        <p:nvSpPr>
          <p:cNvPr id="4513" name="Rectangle 417"/>
          <p:cNvSpPr>
            <a:spLocks noChangeArrowheads="1"/>
          </p:cNvSpPr>
          <p:nvPr/>
        </p:nvSpPr>
        <p:spPr bwMode="auto">
          <a:xfrm>
            <a:off x="2393950" y="34925"/>
            <a:ext cx="4017963" cy="571500"/>
          </a:xfrm>
          <a:prstGeom prst="rect">
            <a:avLst/>
          </a:prstGeom>
          <a:solidFill>
            <a:srgbClr val="FFFFFF"/>
          </a:solidFill>
          <a:ln w="12700" cap="rnd">
            <a:solidFill>
              <a:schemeClr val="tx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2095" name="Rectangle 314"/>
          <p:cNvSpPr>
            <a:spLocks noChangeArrowheads="1"/>
          </p:cNvSpPr>
          <p:nvPr/>
        </p:nvSpPr>
        <p:spPr bwMode="auto">
          <a:xfrm>
            <a:off x="2432050" y="117475"/>
            <a:ext cx="405923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100" b="1"/>
              <a:t>NORTHWEST PORTLAND AREA INDIAN HEALTH BOARD</a:t>
            </a:r>
            <a:endParaRPr lang="en-US" sz="900" b="1"/>
          </a:p>
          <a:p>
            <a:pPr algn="ctr" eaLnBrk="0" hangingPunct="0"/>
            <a:r>
              <a:rPr lang="en-US" sz="900" b="1"/>
              <a:t>Delegates of 43 Tribes in Idaho, Oregon and Washington</a:t>
            </a:r>
          </a:p>
        </p:txBody>
      </p:sp>
      <p:sp>
        <p:nvSpPr>
          <p:cNvPr id="2096" name="Rectangle 422"/>
          <p:cNvSpPr>
            <a:spLocks noChangeArrowheads="1"/>
          </p:cNvSpPr>
          <p:nvPr/>
        </p:nvSpPr>
        <p:spPr bwMode="auto">
          <a:xfrm>
            <a:off x="532480" y="6232525"/>
            <a:ext cx="1245535" cy="3359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r" eaLnBrk="0" hangingPunct="0"/>
            <a:r>
              <a:rPr lang="en-US" b="1" dirty="0" smtClean="0"/>
              <a:t>Project Director, MAD</a:t>
            </a:r>
            <a:endParaRPr lang="en-US" b="1" dirty="0"/>
          </a:p>
          <a:p>
            <a:pPr algn="r" eaLnBrk="0" hangingPunct="0"/>
            <a:r>
              <a:rPr lang="en-US" i="1" dirty="0" smtClean="0"/>
              <a:t>Ronda Metcalf        </a:t>
            </a:r>
            <a:endParaRPr lang="en-US" i="1" dirty="0"/>
          </a:p>
        </p:txBody>
      </p:sp>
      <p:sp>
        <p:nvSpPr>
          <p:cNvPr id="2097" name="Line 424"/>
          <p:cNvSpPr>
            <a:spLocks noChangeShapeType="1"/>
          </p:cNvSpPr>
          <p:nvPr/>
        </p:nvSpPr>
        <p:spPr bwMode="auto">
          <a:xfrm>
            <a:off x="1755775" y="3048000"/>
            <a:ext cx="1444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4" name="Rectangle 418"/>
          <p:cNvSpPr>
            <a:spLocks noChangeArrowheads="1"/>
          </p:cNvSpPr>
          <p:nvPr/>
        </p:nvSpPr>
        <p:spPr bwMode="auto">
          <a:xfrm>
            <a:off x="5576888" y="723900"/>
            <a:ext cx="1690687" cy="274638"/>
          </a:xfrm>
          <a:prstGeom prst="rect">
            <a:avLst/>
          </a:prstGeom>
          <a:solidFill>
            <a:srgbClr val="FFFFFF"/>
          </a:solidFill>
          <a:ln w="12700" cap="rnd">
            <a:solidFill>
              <a:schemeClr val="tx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2064" name="Rectangle 316"/>
          <p:cNvSpPr>
            <a:spLocks noChangeArrowheads="1"/>
          </p:cNvSpPr>
          <p:nvPr/>
        </p:nvSpPr>
        <p:spPr bwMode="auto">
          <a:xfrm>
            <a:off x="5837238" y="695325"/>
            <a:ext cx="1050925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algn="ctr" eaLnBrk="0" hangingPunct="0"/>
            <a:r>
              <a:rPr lang="en-US" sz="1200" b="1" dirty="0" smtClean="0"/>
              <a:t>Committee</a:t>
            </a:r>
            <a:endParaRPr lang="en-US" sz="1200" b="1" dirty="0"/>
          </a:p>
        </p:txBody>
      </p:sp>
      <p:sp>
        <p:nvSpPr>
          <p:cNvPr id="2100" name="Rectangle 496"/>
          <p:cNvSpPr>
            <a:spLocks noChangeArrowheads="1"/>
          </p:cNvSpPr>
          <p:nvPr/>
        </p:nvSpPr>
        <p:spPr bwMode="auto">
          <a:xfrm>
            <a:off x="2068513" y="2946400"/>
            <a:ext cx="9112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/>
              <a:t>Epidemiologist</a:t>
            </a:r>
          </a:p>
          <a:p>
            <a:pPr eaLnBrk="0" hangingPunct="0"/>
            <a:r>
              <a:rPr lang="en-US" i="1"/>
              <a:t>Thomas Weiser</a:t>
            </a:r>
          </a:p>
        </p:txBody>
      </p:sp>
      <p:sp>
        <p:nvSpPr>
          <p:cNvPr id="4504" name="Rectangle 408"/>
          <p:cNvSpPr>
            <a:spLocks noChangeArrowheads="1"/>
          </p:cNvSpPr>
          <p:nvPr/>
        </p:nvSpPr>
        <p:spPr bwMode="auto">
          <a:xfrm>
            <a:off x="3543300" y="1431925"/>
            <a:ext cx="914400" cy="381000"/>
          </a:xfrm>
          <a:prstGeom prst="rect">
            <a:avLst/>
          </a:prstGeom>
          <a:solidFill>
            <a:srgbClr val="FFFFFF"/>
          </a:solidFill>
          <a:ln w="12700" cap="rnd">
            <a:solidFill>
              <a:schemeClr val="tx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2102" name="Rectangle 320"/>
          <p:cNvSpPr>
            <a:spLocks noChangeArrowheads="1"/>
          </p:cNvSpPr>
          <p:nvPr/>
        </p:nvSpPr>
        <p:spPr bwMode="auto">
          <a:xfrm>
            <a:off x="3619500" y="1398588"/>
            <a:ext cx="833438" cy="425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100" b="1"/>
              <a:t>Executive</a:t>
            </a:r>
          </a:p>
          <a:p>
            <a:pPr algn="ctr" eaLnBrk="0" hangingPunct="0"/>
            <a:r>
              <a:rPr lang="en-US" sz="1100" b="1"/>
              <a:t>Director</a:t>
            </a:r>
          </a:p>
        </p:txBody>
      </p:sp>
      <p:cxnSp>
        <p:nvCxnSpPr>
          <p:cNvPr id="2103" name="AutoShape 652"/>
          <p:cNvCxnSpPr>
            <a:cxnSpLocks noChangeShapeType="1"/>
          </p:cNvCxnSpPr>
          <p:nvPr/>
        </p:nvCxnSpPr>
        <p:spPr bwMode="auto">
          <a:xfrm rot="10800000" flipH="1" flipV="1">
            <a:off x="7324725" y="5699125"/>
            <a:ext cx="215900" cy="382588"/>
          </a:xfrm>
          <a:prstGeom prst="bentConnector4">
            <a:avLst>
              <a:gd name="adj1" fmla="val -105884"/>
              <a:gd name="adj2" fmla="val 88176"/>
            </a:avLst>
          </a:prstGeom>
          <a:noFill/>
          <a:ln w="12700" cap="rnd">
            <a:noFill/>
            <a:miter lim="800000"/>
            <a:headEnd/>
            <a:tailEnd/>
          </a:ln>
        </p:spPr>
      </p:cxnSp>
      <p:sp>
        <p:nvSpPr>
          <p:cNvPr id="2106" name="Line 690"/>
          <p:cNvSpPr>
            <a:spLocks noChangeShapeType="1"/>
          </p:cNvSpPr>
          <p:nvPr/>
        </p:nvSpPr>
        <p:spPr bwMode="auto">
          <a:xfrm>
            <a:off x="1752600" y="3302000"/>
            <a:ext cx="1444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12" name="Line 707"/>
          <p:cNvSpPr>
            <a:spLocks noChangeShapeType="1"/>
          </p:cNvSpPr>
          <p:nvPr/>
        </p:nvSpPr>
        <p:spPr bwMode="auto">
          <a:xfrm>
            <a:off x="6181725" y="4819650"/>
            <a:ext cx="190500" cy="0"/>
          </a:xfrm>
          <a:prstGeom prst="line">
            <a:avLst/>
          </a:prstGeom>
          <a:noFill/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13" name="Rectangle 715"/>
          <p:cNvSpPr>
            <a:spLocks noChangeArrowheads="1"/>
          </p:cNvSpPr>
          <p:nvPr/>
        </p:nvSpPr>
        <p:spPr bwMode="auto">
          <a:xfrm>
            <a:off x="2071688" y="3209925"/>
            <a:ext cx="13684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 dirty="0"/>
              <a:t>Project Director, NARCH</a:t>
            </a:r>
          </a:p>
          <a:p>
            <a:pPr eaLnBrk="0" hangingPunct="0"/>
            <a:r>
              <a:rPr lang="en-US" i="1" dirty="0"/>
              <a:t>Tom Becker</a:t>
            </a:r>
            <a:r>
              <a:rPr lang="en-US" b="1" i="1" dirty="0"/>
              <a:t> </a:t>
            </a:r>
          </a:p>
        </p:txBody>
      </p:sp>
      <p:sp>
        <p:nvSpPr>
          <p:cNvPr id="2114" name="Line 744"/>
          <p:cNvSpPr>
            <a:spLocks noChangeShapeType="1"/>
          </p:cNvSpPr>
          <p:nvPr/>
        </p:nvSpPr>
        <p:spPr bwMode="auto">
          <a:xfrm>
            <a:off x="4495800" y="1744663"/>
            <a:ext cx="92075" cy="0"/>
          </a:xfrm>
          <a:prstGeom prst="line">
            <a:avLst/>
          </a:pr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15" name="Freeform 750"/>
          <p:cNvSpPr>
            <a:spLocks/>
          </p:cNvSpPr>
          <p:nvPr/>
        </p:nvSpPr>
        <p:spPr bwMode="auto">
          <a:xfrm>
            <a:off x="3629025" y="2543175"/>
            <a:ext cx="352425" cy="1588"/>
          </a:xfrm>
          <a:custGeom>
            <a:avLst/>
            <a:gdLst>
              <a:gd name="T0" fmla="*/ 2147483647 w 222"/>
              <a:gd name="T1" fmla="*/ 0 h 1"/>
              <a:gd name="T2" fmla="*/ 0 w 222"/>
              <a:gd name="T3" fmla="*/ 2147483647 h 1"/>
              <a:gd name="T4" fmla="*/ 0 60000 65536"/>
              <a:gd name="T5" fmla="*/ 0 60000 65536"/>
              <a:gd name="T6" fmla="*/ 0 w 222"/>
              <a:gd name="T7" fmla="*/ 0 h 1"/>
              <a:gd name="T8" fmla="*/ 222 w 22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22" h="1">
                <a:moveTo>
                  <a:pt x="222" y="0"/>
                </a:moveTo>
                <a:lnTo>
                  <a:pt x="0" y="1"/>
                </a:lnTo>
              </a:path>
            </a:pathLst>
          </a:custGeom>
          <a:noFill/>
          <a:ln w="12700" cap="rnd">
            <a:noFill/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en-US"/>
          </a:p>
        </p:txBody>
      </p:sp>
      <p:sp>
        <p:nvSpPr>
          <p:cNvPr id="2119" name="Text Box 766"/>
          <p:cNvSpPr txBox="1">
            <a:spLocks noChangeArrowheads="1"/>
          </p:cNvSpPr>
          <p:nvPr/>
        </p:nvSpPr>
        <p:spPr bwMode="auto">
          <a:xfrm>
            <a:off x="4781550" y="3402013"/>
            <a:ext cx="1295400" cy="461665"/>
          </a:xfrm>
          <a:prstGeom prst="rect">
            <a:avLst/>
          </a:prstGeom>
          <a:noFill/>
          <a:ln w="12700" cap="rnd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b="1" dirty="0"/>
              <a:t>Director </a:t>
            </a:r>
            <a:r>
              <a:rPr lang="en-US" b="1" dirty="0" smtClean="0"/>
              <a:t>Information Technology </a:t>
            </a:r>
            <a:endParaRPr lang="en-US" b="1" dirty="0"/>
          </a:p>
          <a:p>
            <a:pPr eaLnBrk="0" hangingPunct="0"/>
            <a:r>
              <a:rPr lang="en-US" i="1" dirty="0"/>
              <a:t>Jim Fry</a:t>
            </a:r>
          </a:p>
        </p:txBody>
      </p:sp>
      <p:sp>
        <p:nvSpPr>
          <p:cNvPr id="2120" name="Text Box 775"/>
          <p:cNvSpPr txBox="1">
            <a:spLocks noChangeArrowheads="1"/>
          </p:cNvSpPr>
          <p:nvPr/>
        </p:nvSpPr>
        <p:spPr bwMode="auto">
          <a:xfrm>
            <a:off x="4759325" y="3954463"/>
            <a:ext cx="1317625" cy="336550"/>
          </a:xfrm>
          <a:prstGeom prst="rect">
            <a:avLst/>
          </a:prstGeom>
          <a:noFill/>
          <a:ln w="12700" cap="rnd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b="1" dirty="0"/>
              <a:t>Network Administrator</a:t>
            </a:r>
          </a:p>
          <a:p>
            <a:pPr eaLnBrk="0" hangingPunct="0"/>
            <a:r>
              <a:rPr lang="en-US" i="1" dirty="0"/>
              <a:t>Chris Sanford</a:t>
            </a:r>
            <a:endParaRPr lang="en-US" b="1" dirty="0"/>
          </a:p>
        </p:txBody>
      </p:sp>
      <p:grpSp>
        <p:nvGrpSpPr>
          <p:cNvPr id="2121" name="Group 1053"/>
          <p:cNvGrpSpPr>
            <a:grpSpLocks/>
          </p:cNvGrpSpPr>
          <p:nvPr/>
        </p:nvGrpSpPr>
        <p:grpSpPr bwMode="auto">
          <a:xfrm>
            <a:off x="1984375" y="1919288"/>
            <a:ext cx="5988050" cy="146050"/>
            <a:chOff x="1250" y="1209"/>
            <a:chExt cx="3772" cy="92"/>
          </a:xfrm>
        </p:grpSpPr>
        <p:sp>
          <p:nvSpPr>
            <p:cNvPr id="2192" name="Line 359"/>
            <p:cNvSpPr>
              <a:spLocks noChangeShapeType="1"/>
            </p:cNvSpPr>
            <p:nvPr/>
          </p:nvSpPr>
          <p:spPr bwMode="auto">
            <a:xfrm>
              <a:off x="1252" y="1211"/>
              <a:ext cx="3770" cy="1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3" name="Line 403"/>
            <p:cNvSpPr>
              <a:spLocks noChangeShapeType="1"/>
            </p:cNvSpPr>
            <p:nvPr/>
          </p:nvSpPr>
          <p:spPr bwMode="auto">
            <a:xfrm>
              <a:off x="1250" y="1209"/>
              <a:ext cx="0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4" name="Line 776"/>
            <p:cNvSpPr>
              <a:spLocks noChangeShapeType="1"/>
            </p:cNvSpPr>
            <p:nvPr/>
          </p:nvSpPr>
          <p:spPr bwMode="auto">
            <a:xfrm>
              <a:off x="5020" y="1231"/>
              <a:ext cx="0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22" name="Text Box 804"/>
          <p:cNvSpPr txBox="1">
            <a:spLocks noChangeArrowheads="1"/>
          </p:cNvSpPr>
          <p:nvPr/>
        </p:nvSpPr>
        <p:spPr bwMode="auto">
          <a:xfrm>
            <a:off x="7351713" y="4256088"/>
            <a:ext cx="184150" cy="336550"/>
          </a:xfrm>
          <a:prstGeom prst="rect">
            <a:avLst/>
          </a:prstGeom>
          <a:noFill/>
          <a:ln w="12700" cap="rnd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endParaRPr lang="en-US" b="1"/>
          </a:p>
          <a:p>
            <a:pPr algn="ctr" eaLnBrk="0" hangingPunct="0"/>
            <a:endParaRPr lang="en-US" i="1"/>
          </a:p>
        </p:txBody>
      </p:sp>
      <p:sp>
        <p:nvSpPr>
          <p:cNvPr id="2130" name="Line 948"/>
          <p:cNvSpPr>
            <a:spLocks noChangeShapeType="1"/>
          </p:cNvSpPr>
          <p:nvPr/>
        </p:nvSpPr>
        <p:spPr bwMode="auto">
          <a:xfrm flipH="1">
            <a:off x="1885950" y="2968625"/>
            <a:ext cx="23813" cy="3933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31" name="Line 950"/>
          <p:cNvSpPr>
            <a:spLocks noChangeShapeType="1"/>
          </p:cNvSpPr>
          <p:nvPr/>
        </p:nvSpPr>
        <p:spPr bwMode="auto">
          <a:xfrm>
            <a:off x="1901825" y="4887913"/>
            <a:ext cx="1349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33" name="Freeform 756"/>
          <p:cNvSpPr>
            <a:spLocks/>
          </p:cNvSpPr>
          <p:nvPr/>
        </p:nvSpPr>
        <p:spPr bwMode="auto">
          <a:xfrm flipV="1">
            <a:off x="4552950" y="2852738"/>
            <a:ext cx="180975" cy="42862"/>
          </a:xfrm>
          <a:custGeom>
            <a:avLst/>
            <a:gdLst>
              <a:gd name="T0" fmla="*/ 0 w 294"/>
              <a:gd name="T1" fmla="*/ 0 h 1"/>
              <a:gd name="T2" fmla="*/ 2147483647 w 294"/>
              <a:gd name="T3" fmla="*/ 0 h 1"/>
              <a:gd name="T4" fmla="*/ 0 60000 65536"/>
              <a:gd name="T5" fmla="*/ 0 60000 65536"/>
              <a:gd name="T6" fmla="*/ 0 w 294"/>
              <a:gd name="T7" fmla="*/ 0 h 1"/>
              <a:gd name="T8" fmla="*/ 294 w 294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94" h="1">
                <a:moveTo>
                  <a:pt x="0" y="0"/>
                </a:moveTo>
                <a:lnTo>
                  <a:pt x="294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en-US"/>
          </a:p>
        </p:txBody>
      </p:sp>
      <p:grpSp>
        <p:nvGrpSpPr>
          <p:cNvPr id="176" name="Group 175"/>
          <p:cNvGrpSpPr/>
          <p:nvPr/>
        </p:nvGrpSpPr>
        <p:grpSpPr>
          <a:xfrm>
            <a:off x="8039100" y="3208338"/>
            <a:ext cx="1360488" cy="338554"/>
            <a:chOff x="6048375" y="4313238"/>
            <a:chExt cx="1360488" cy="338554"/>
          </a:xfrm>
        </p:grpSpPr>
        <p:sp>
          <p:nvSpPr>
            <p:cNvPr id="2125" name="Text Box 915"/>
            <p:cNvSpPr txBox="1">
              <a:spLocks noChangeArrowheads="1"/>
            </p:cNvSpPr>
            <p:nvPr/>
          </p:nvSpPr>
          <p:spPr bwMode="auto">
            <a:xfrm>
              <a:off x="6257925" y="4313238"/>
              <a:ext cx="1150938" cy="338554"/>
            </a:xfrm>
            <a:prstGeom prst="rect">
              <a:avLst/>
            </a:prstGeom>
            <a:noFill/>
            <a:ln w="12700" cap="rnd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 b="1" dirty="0"/>
                <a:t>Project </a:t>
              </a:r>
              <a:r>
                <a:rPr lang="en-US" b="1" dirty="0" smtClean="0"/>
                <a:t>Assistant</a:t>
              </a:r>
            </a:p>
            <a:p>
              <a:pPr eaLnBrk="0" hangingPunct="0"/>
              <a:r>
                <a:rPr lang="en-US" i="1" dirty="0" smtClean="0"/>
                <a:t>Lisa </a:t>
              </a:r>
              <a:r>
                <a:rPr lang="en-US" i="1" dirty="0"/>
                <a:t>Griggs</a:t>
              </a:r>
            </a:p>
          </p:txBody>
        </p:sp>
        <p:sp>
          <p:nvSpPr>
            <p:cNvPr id="2135" name="Freeform 853"/>
            <p:cNvSpPr>
              <a:spLocks/>
            </p:cNvSpPr>
            <p:nvPr/>
          </p:nvSpPr>
          <p:spPr bwMode="auto">
            <a:xfrm flipV="1">
              <a:off x="6048375" y="4376738"/>
              <a:ext cx="180975" cy="42862"/>
            </a:xfrm>
            <a:custGeom>
              <a:avLst/>
              <a:gdLst>
                <a:gd name="T0" fmla="*/ 0 w 294"/>
                <a:gd name="T1" fmla="*/ 0 h 1"/>
                <a:gd name="T2" fmla="*/ 2147483647 w 294"/>
                <a:gd name="T3" fmla="*/ 0 h 1"/>
                <a:gd name="T4" fmla="*/ 0 60000 65536"/>
                <a:gd name="T5" fmla="*/ 0 60000 65536"/>
                <a:gd name="T6" fmla="*/ 0 w 294"/>
                <a:gd name="T7" fmla="*/ 0 h 1"/>
                <a:gd name="T8" fmla="*/ 294 w 29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94" h="1">
                  <a:moveTo>
                    <a:pt x="0" y="0"/>
                  </a:moveTo>
                  <a:lnTo>
                    <a:pt x="294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/>
            </a:p>
          </p:txBody>
        </p:sp>
      </p:grpSp>
      <p:sp>
        <p:nvSpPr>
          <p:cNvPr id="2188" name="Line 966"/>
          <p:cNvSpPr>
            <a:spLocks noChangeShapeType="1"/>
          </p:cNvSpPr>
          <p:nvPr/>
        </p:nvSpPr>
        <p:spPr bwMode="auto">
          <a:xfrm>
            <a:off x="4926013" y="3806825"/>
            <a:ext cx="0" cy="163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3" name="Group 182"/>
          <p:cNvGrpSpPr/>
          <p:nvPr/>
        </p:nvGrpSpPr>
        <p:grpSpPr>
          <a:xfrm>
            <a:off x="7943851" y="2695576"/>
            <a:ext cx="266700" cy="640556"/>
            <a:chOff x="7983538" y="2695575"/>
            <a:chExt cx="217487" cy="822325"/>
          </a:xfrm>
        </p:grpSpPr>
        <p:sp>
          <p:nvSpPr>
            <p:cNvPr id="2186" name="Freeform 926"/>
            <p:cNvSpPr>
              <a:spLocks/>
            </p:cNvSpPr>
            <p:nvPr/>
          </p:nvSpPr>
          <p:spPr bwMode="auto">
            <a:xfrm flipH="1">
              <a:off x="7983538" y="2695575"/>
              <a:ext cx="52387" cy="822325"/>
            </a:xfrm>
            <a:custGeom>
              <a:avLst/>
              <a:gdLst>
                <a:gd name="T0" fmla="*/ 0 w 1"/>
                <a:gd name="T1" fmla="*/ 0 h 294"/>
                <a:gd name="T2" fmla="*/ 0 w 1"/>
                <a:gd name="T3" fmla="*/ 2147483647 h 294"/>
                <a:gd name="T4" fmla="*/ 0 60000 65536"/>
                <a:gd name="T5" fmla="*/ 0 60000 65536"/>
                <a:gd name="T6" fmla="*/ 0 w 1"/>
                <a:gd name="T7" fmla="*/ 0 h 294"/>
                <a:gd name="T8" fmla="*/ 1 w 1"/>
                <a:gd name="T9" fmla="*/ 294 h 29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94">
                  <a:moveTo>
                    <a:pt x="0" y="0"/>
                  </a:moveTo>
                  <a:lnTo>
                    <a:pt x="0" y="294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/>
            </a:p>
          </p:txBody>
        </p:sp>
        <p:sp>
          <p:nvSpPr>
            <p:cNvPr id="2187" name="Line 969"/>
            <p:cNvSpPr>
              <a:spLocks noChangeShapeType="1"/>
            </p:cNvSpPr>
            <p:nvPr/>
          </p:nvSpPr>
          <p:spPr bwMode="auto">
            <a:xfrm>
              <a:off x="8039100" y="2990850"/>
              <a:ext cx="161925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41" name="Rectangle 974"/>
          <p:cNvSpPr>
            <a:spLocks noChangeArrowheads="1"/>
          </p:cNvSpPr>
          <p:nvPr/>
        </p:nvSpPr>
        <p:spPr bwMode="auto">
          <a:xfrm>
            <a:off x="-28575" y="4343400"/>
            <a:ext cx="1687513" cy="3359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algn="r" eaLnBrk="0" hangingPunct="0"/>
            <a:r>
              <a:rPr lang="en-US" b="1" dirty="0" smtClean="0"/>
              <a:t>Project Specialist</a:t>
            </a:r>
          </a:p>
          <a:p>
            <a:pPr eaLnBrk="0" hangingPunct="0"/>
            <a:r>
              <a:rPr lang="en-US" i="1" dirty="0" smtClean="0"/>
              <a:t>                          Colbie </a:t>
            </a:r>
            <a:r>
              <a:rPr lang="en-US" i="1" dirty="0"/>
              <a:t>Caughlan </a:t>
            </a:r>
          </a:p>
        </p:txBody>
      </p:sp>
      <p:sp>
        <p:nvSpPr>
          <p:cNvPr id="2144" name="Rectangle 606"/>
          <p:cNvSpPr>
            <a:spLocks noChangeArrowheads="1"/>
          </p:cNvSpPr>
          <p:nvPr/>
        </p:nvSpPr>
        <p:spPr bwMode="auto">
          <a:xfrm>
            <a:off x="161925" y="3209925"/>
            <a:ext cx="15811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r" eaLnBrk="0" hangingPunct="0"/>
            <a:r>
              <a:rPr lang="en-US" b="1" dirty="0"/>
              <a:t>Project </a:t>
            </a:r>
            <a:r>
              <a:rPr lang="en-US" b="1" dirty="0" smtClean="0"/>
              <a:t>Coordinator, NWHF</a:t>
            </a:r>
            <a:endParaRPr lang="en-US" b="1" dirty="0"/>
          </a:p>
          <a:p>
            <a:pPr algn="r" eaLnBrk="0" hangingPunct="0"/>
            <a:r>
              <a:rPr lang="en-US" i="1" dirty="0" smtClean="0"/>
              <a:t>Vacant</a:t>
            </a:r>
            <a:endParaRPr lang="en-US" i="1" dirty="0"/>
          </a:p>
        </p:txBody>
      </p:sp>
      <p:sp>
        <p:nvSpPr>
          <p:cNvPr id="2145" name="Rectangle 726"/>
          <p:cNvSpPr>
            <a:spLocks noChangeArrowheads="1"/>
          </p:cNvSpPr>
          <p:nvPr/>
        </p:nvSpPr>
        <p:spPr bwMode="auto">
          <a:xfrm>
            <a:off x="561343" y="5437188"/>
            <a:ext cx="1043620" cy="8284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r" eaLnBrk="0" hangingPunct="0"/>
            <a:r>
              <a:rPr lang="en-US" b="1" dirty="0"/>
              <a:t>Project Specialist</a:t>
            </a:r>
          </a:p>
          <a:p>
            <a:pPr algn="r" eaLnBrk="0" hangingPunct="0"/>
            <a:r>
              <a:rPr lang="en-US" i="1" dirty="0"/>
              <a:t>Don </a:t>
            </a:r>
            <a:r>
              <a:rPr lang="en-US" i="1" dirty="0" smtClean="0"/>
              <a:t>Head</a:t>
            </a:r>
          </a:p>
          <a:p>
            <a:pPr algn="r" eaLnBrk="0" hangingPunct="0"/>
            <a:r>
              <a:rPr lang="en-US" b="1" dirty="0" smtClean="0"/>
              <a:t>Project Specialist</a:t>
            </a:r>
          </a:p>
          <a:p>
            <a:pPr algn="r" eaLnBrk="0" hangingPunct="0"/>
            <a:r>
              <a:rPr lang="en-US" i="1" dirty="0" smtClean="0"/>
              <a:t>Katrina Ramsey</a:t>
            </a:r>
          </a:p>
          <a:p>
            <a:pPr algn="r" eaLnBrk="0" hangingPunct="0"/>
            <a:r>
              <a:rPr lang="en-US" b="1" dirty="0" smtClean="0"/>
              <a:t>Project Assistant</a:t>
            </a:r>
          </a:p>
          <a:p>
            <a:pPr algn="r" eaLnBrk="0" hangingPunct="0"/>
            <a:r>
              <a:rPr lang="en-US" i="1" dirty="0" smtClean="0"/>
              <a:t>Casandra Frutos</a:t>
            </a:r>
            <a:endParaRPr lang="en-US" i="1" dirty="0"/>
          </a:p>
        </p:txBody>
      </p:sp>
      <p:grpSp>
        <p:nvGrpSpPr>
          <p:cNvPr id="174" name="Group 173"/>
          <p:cNvGrpSpPr/>
          <p:nvPr/>
        </p:nvGrpSpPr>
        <p:grpSpPr>
          <a:xfrm>
            <a:off x="88667" y="3776663"/>
            <a:ext cx="1806808" cy="335989"/>
            <a:chOff x="88667" y="4033838"/>
            <a:chExt cx="1806808" cy="335989"/>
          </a:xfrm>
        </p:grpSpPr>
        <p:sp>
          <p:nvSpPr>
            <p:cNvPr id="2058" name="Line 578"/>
            <p:cNvSpPr>
              <a:spLocks noChangeShapeType="1"/>
            </p:cNvSpPr>
            <p:nvPr/>
          </p:nvSpPr>
          <p:spPr bwMode="auto">
            <a:xfrm>
              <a:off x="1751013" y="4144963"/>
              <a:ext cx="14446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6" name="Rectangle 1011"/>
            <p:cNvSpPr>
              <a:spLocks noChangeArrowheads="1"/>
            </p:cNvSpPr>
            <p:nvPr/>
          </p:nvSpPr>
          <p:spPr bwMode="auto">
            <a:xfrm>
              <a:off x="88667" y="4033838"/>
              <a:ext cx="1665522" cy="3359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r" eaLnBrk="0" hangingPunct="0"/>
              <a:r>
                <a:rPr lang="en-US" b="1" dirty="0"/>
                <a:t>Immunization/IRB Coordinator</a:t>
              </a:r>
            </a:p>
            <a:p>
              <a:pPr algn="r" eaLnBrk="0" hangingPunct="0"/>
              <a:r>
                <a:rPr lang="en-US" i="1" dirty="0"/>
                <a:t>Clarice Charging </a:t>
              </a:r>
            </a:p>
          </p:txBody>
        </p:sp>
      </p:grpSp>
      <p:sp>
        <p:nvSpPr>
          <p:cNvPr id="2147" name="Rectangle 1012"/>
          <p:cNvSpPr>
            <a:spLocks noChangeArrowheads="1"/>
          </p:cNvSpPr>
          <p:nvPr/>
        </p:nvSpPr>
        <p:spPr bwMode="auto">
          <a:xfrm>
            <a:off x="-484189" y="4095750"/>
            <a:ext cx="2183608" cy="3359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algn="r" eaLnBrk="0" hangingPunct="0"/>
            <a:r>
              <a:rPr lang="en-US" b="1" dirty="0" smtClean="0"/>
              <a:t>Project </a:t>
            </a:r>
            <a:r>
              <a:rPr lang="en-US" b="1" dirty="0"/>
              <a:t>Director, </a:t>
            </a:r>
            <a:r>
              <a:rPr lang="en-US" b="1" dirty="0" smtClean="0"/>
              <a:t>TECC/IPP</a:t>
            </a:r>
          </a:p>
          <a:p>
            <a:pPr algn="r" eaLnBrk="0" hangingPunct="0"/>
            <a:r>
              <a:rPr lang="en-US" i="1" dirty="0" smtClean="0"/>
              <a:t>Bridget Canniff</a:t>
            </a:r>
            <a:endParaRPr lang="en-US" i="1" dirty="0"/>
          </a:p>
        </p:txBody>
      </p:sp>
      <p:sp>
        <p:nvSpPr>
          <p:cNvPr id="2150" name="Rectangle 1022"/>
          <p:cNvSpPr>
            <a:spLocks noChangeArrowheads="1"/>
          </p:cNvSpPr>
          <p:nvPr/>
        </p:nvSpPr>
        <p:spPr bwMode="auto">
          <a:xfrm>
            <a:off x="2020888" y="4797425"/>
            <a:ext cx="21336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b="1" dirty="0"/>
              <a:t>Project </a:t>
            </a:r>
            <a:r>
              <a:rPr lang="en-US" b="1" dirty="0" smtClean="0"/>
              <a:t>Director,   </a:t>
            </a:r>
            <a:endParaRPr lang="en-US" b="1" dirty="0"/>
          </a:p>
          <a:p>
            <a:pPr eaLnBrk="0" hangingPunct="0"/>
            <a:r>
              <a:rPr lang="en-US" i="1" dirty="0"/>
              <a:t>Stephanie Craig Rushing</a:t>
            </a:r>
          </a:p>
        </p:txBody>
      </p:sp>
      <p:sp>
        <p:nvSpPr>
          <p:cNvPr id="2151" name="Rectangle 1023"/>
          <p:cNvSpPr>
            <a:spLocks noChangeArrowheads="1"/>
          </p:cNvSpPr>
          <p:nvPr/>
        </p:nvSpPr>
        <p:spPr bwMode="auto">
          <a:xfrm>
            <a:off x="2354263" y="5092700"/>
            <a:ext cx="2162452" cy="12439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 dirty="0"/>
              <a:t>Project Coordinator, Suicide Prevention </a:t>
            </a:r>
          </a:p>
          <a:p>
            <a:pPr eaLnBrk="0" hangingPunct="0"/>
            <a:r>
              <a:rPr lang="en-US" i="1" dirty="0"/>
              <a:t>Colbie </a:t>
            </a:r>
            <a:r>
              <a:rPr lang="en-US" i="1" dirty="0"/>
              <a:t>Caughlan </a:t>
            </a:r>
            <a:endParaRPr lang="en-US" i="1" dirty="0" smtClean="0"/>
          </a:p>
          <a:p>
            <a:pPr eaLnBrk="0" hangingPunct="0"/>
            <a:r>
              <a:rPr lang="en-US" b="1" i="1" dirty="0" smtClean="0"/>
              <a:t>Project Coordinator, VOICES Project</a:t>
            </a:r>
          </a:p>
          <a:p>
            <a:pPr eaLnBrk="0" hangingPunct="0"/>
            <a:r>
              <a:rPr lang="en-US" i="1" dirty="0" smtClean="0"/>
              <a:t>Wendee Gardner</a:t>
            </a:r>
          </a:p>
          <a:p>
            <a:pPr eaLnBrk="0" hangingPunct="0"/>
            <a:r>
              <a:rPr lang="en-US" b="1" dirty="0" smtClean="0"/>
              <a:t>Project Coordinator, Multimedia </a:t>
            </a:r>
          </a:p>
          <a:p>
            <a:pPr eaLnBrk="0" hangingPunct="0"/>
            <a:r>
              <a:rPr lang="en-US" i="1" dirty="0" smtClean="0"/>
              <a:t>Jessica Leston</a:t>
            </a:r>
          </a:p>
          <a:p>
            <a:pPr eaLnBrk="0" hangingPunct="0"/>
            <a:r>
              <a:rPr lang="en-US" b="1" dirty="0" smtClean="0"/>
              <a:t>Project Specialist, Multimedia</a:t>
            </a:r>
          </a:p>
          <a:p>
            <a:pPr eaLnBrk="0" hangingPunct="0"/>
            <a:r>
              <a:rPr lang="en-US" i="1" dirty="0" smtClean="0"/>
              <a:t>David Stephens</a:t>
            </a:r>
          </a:p>
          <a:p>
            <a:pPr eaLnBrk="0" hangingPunct="0"/>
            <a:endParaRPr lang="en-US" b="1" i="1" dirty="0" smtClean="0"/>
          </a:p>
        </p:txBody>
      </p:sp>
      <p:sp>
        <p:nvSpPr>
          <p:cNvPr id="2161" name="Line 1073"/>
          <p:cNvSpPr>
            <a:spLocks noChangeShapeType="1"/>
          </p:cNvSpPr>
          <p:nvPr/>
        </p:nvSpPr>
        <p:spPr bwMode="auto">
          <a:xfrm>
            <a:off x="1927225" y="3594100"/>
            <a:ext cx="1444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62" name="Rectangle 1074"/>
          <p:cNvSpPr>
            <a:spLocks noChangeArrowheads="1"/>
          </p:cNvSpPr>
          <p:nvPr/>
        </p:nvSpPr>
        <p:spPr bwMode="auto">
          <a:xfrm>
            <a:off x="2066924" y="3490913"/>
            <a:ext cx="2657475" cy="3359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eaLnBrk="0" hangingPunct="0"/>
            <a:r>
              <a:rPr lang="en-US" b="1" dirty="0" smtClean="0"/>
              <a:t>Project Director/ Principal Investigator </a:t>
            </a:r>
            <a:r>
              <a:rPr lang="en-US" b="1" dirty="0" err="1" smtClean="0"/>
              <a:t>Nak</a:t>
            </a:r>
            <a:r>
              <a:rPr lang="en-US" b="1" dirty="0" smtClean="0"/>
              <a:t>-Nu-Wit </a:t>
            </a:r>
            <a:endParaRPr lang="en-US" i="1" dirty="0"/>
          </a:p>
          <a:p>
            <a:pPr eaLnBrk="0" hangingPunct="0"/>
            <a:r>
              <a:rPr lang="en-US" i="1" dirty="0"/>
              <a:t>Linda Frizzell</a:t>
            </a:r>
          </a:p>
        </p:txBody>
      </p:sp>
      <p:sp>
        <p:nvSpPr>
          <p:cNvPr id="2164" name="Line 1082"/>
          <p:cNvSpPr>
            <a:spLocks noChangeShapeType="1"/>
          </p:cNvSpPr>
          <p:nvPr/>
        </p:nvSpPr>
        <p:spPr bwMode="auto">
          <a:xfrm>
            <a:off x="1917700" y="3046413"/>
            <a:ext cx="1444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75" name="Group 157"/>
          <p:cNvGrpSpPr>
            <a:grpSpLocks/>
          </p:cNvGrpSpPr>
          <p:nvPr/>
        </p:nvGrpSpPr>
        <p:grpSpPr bwMode="auto">
          <a:xfrm>
            <a:off x="5521324" y="2438400"/>
            <a:ext cx="584201" cy="266700"/>
            <a:chOff x="7845262" y="4400550"/>
            <a:chExt cx="517691" cy="342901"/>
          </a:xfrm>
        </p:grpSpPr>
        <p:sp>
          <p:nvSpPr>
            <p:cNvPr id="2177" name="Freeform 926"/>
            <p:cNvSpPr>
              <a:spLocks/>
            </p:cNvSpPr>
            <p:nvPr/>
          </p:nvSpPr>
          <p:spPr bwMode="auto">
            <a:xfrm flipH="1">
              <a:off x="8201028" y="4400551"/>
              <a:ext cx="161925" cy="342900"/>
            </a:xfrm>
            <a:custGeom>
              <a:avLst/>
              <a:gdLst>
                <a:gd name="T0" fmla="*/ 0 w 1"/>
                <a:gd name="T1" fmla="*/ 0 h 294"/>
                <a:gd name="T2" fmla="*/ 0 w 1"/>
                <a:gd name="T3" fmla="*/ 2147483647 h 294"/>
                <a:gd name="T4" fmla="*/ 0 60000 65536"/>
                <a:gd name="T5" fmla="*/ 0 60000 65536"/>
                <a:gd name="T6" fmla="*/ 0 w 1"/>
                <a:gd name="T7" fmla="*/ 0 h 294"/>
                <a:gd name="T8" fmla="*/ 1 w 1"/>
                <a:gd name="T9" fmla="*/ 294 h 29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94">
                  <a:moveTo>
                    <a:pt x="0" y="0"/>
                  </a:moveTo>
                  <a:lnTo>
                    <a:pt x="0" y="294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/>
            </a:p>
          </p:txBody>
        </p:sp>
        <p:sp>
          <p:nvSpPr>
            <p:cNvPr id="2178" name="Line 969"/>
            <p:cNvSpPr>
              <a:spLocks noChangeShapeType="1"/>
            </p:cNvSpPr>
            <p:nvPr/>
          </p:nvSpPr>
          <p:spPr bwMode="auto">
            <a:xfrm>
              <a:off x="7845262" y="4400550"/>
              <a:ext cx="517688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2263775" y="4043364"/>
            <a:ext cx="2203450" cy="828432"/>
            <a:chOff x="2263775" y="3776664"/>
            <a:chExt cx="2203450" cy="828432"/>
          </a:xfrm>
        </p:grpSpPr>
        <p:sp>
          <p:nvSpPr>
            <p:cNvPr id="2158" name="Rectangle 1056"/>
            <p:cNvSpPr>
              <a:spLocks noChangeArrowheads="1"/>
            </p:cNvSpPr>
            <p:nvPr/>
          </p:nvSpPr>
          <p:spPr bwMode="auto">
            <a:xfrm>
              <a:off x="2386013" y="3776664"/>
              <a:ext cx="2081212" cy="8284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90488" tIns="44450" rIns="90488" bIns="44450">
              <a:spAutoFit/>
            </a:bodyPr>
            <a:lstStyle/>
            <a:p>
              <a:pPr eaLnBrk="0" hangingPunct="0"/>
              <a:r>
                <a:rPr lang="en-US" b="1" dirty="0" smtClean="0"/>
                <a:t>Principal Investigator, Native CARS </a:t>
              </a:r>
              <a:endParaRPr lang="en-US" i="1" dirty="0" smtClean="0"/>
            </a:p>
            <a:p>
              <a:pPr eaLnBrk="0" hangingPunct="0"/>
              <a:r>
                <a:rPr lang="en-US" i="1" dirty="0" smtClean="0"/>
                <a:t>Jodi Lapidus</a:t>
              </a:r>
            </a:p>
            <a:p>
              <a:pPr eaLnBrk="0" hangingPunct="0">
                <a:spcBef>
                  <a:spcPts val="0"/>
                </a:spcBef>
              </a:pPr>
              <a:r>
                <a:rPr lang="en-US" b="1" dirty="0" smtClean="0"/>
                <a:t>Biostatistician</a:t>
              </a:r>
              <a:r>
                <a:rPr lang="en-US" b="1" dirty="0"/>
                <a:t>, </a:t>
              </a:r>
              <a:r>
                <a:rPr lang="en-US" b="1" dirty="0" smtClean="0"/>
                <a:t>MCH</a:t>
              </a:r>
              <a:endParaRPr lang="en-US" b="1" dirty="0"/>
            </a:p>
            <a:p>
              <a:pPr eaLnBrk="0" hangingPunct="0">
                <a:spcBef>
                  <a:spcPts val="0"/>
                </a:spcBef>
              </a:pPr>
              <a:r>
                <a:rPr lang="en-US" i="1" dirty="0"/>
                <a:t>Nicole </a:t>
              </a:r>
              <a:r>
                <a:rPr lang="en-US" i="1" dirty="0" smtClean="0"/>
                <a:t>Smith</a:t>
              </a:r>
              <a:endParaRPr lang="en-US" b="1" i="1" dirty="0"/>
            </a:p>
            <a:p>
              <a:pPr eaLnBrk="0" hangingPunct="0">
                <a:spcBef>
                  <a:spcPts val="0"/>
                </a:spcBef>
              </a:pPr>
              <a:r>
                <a:rPr lang="en-US" b="1" i="1" dirty="0"/>
                <a:t>Research </a:t>
              </a:r>
              <a:r>
                <a:rPr lang="en-US" b="1" i="1" dirty="0" smtClean="0"/>
                <a:t>Coordinator</a:t>
              </a:r>
              <a:endParaRPr lang="en-US" b="1" i="1" dirty="0"/>
            </a:p>
            <a:p>
              <a:pPr eaLnBrk="0" hangingPunct="0">
                <a:spcBef>
                  <a:spcPts val="0"/>
                </a:spcBef>
              </a:pPr>
              <a:r>
                <a:rPr lang="en-US" i="1" dirty="0"/>
                <a:t>Carol </a:t>
              </a:r>
              <a:r>
                <a:rPr lang="en-US" i="1" dirty="0" smtClean="0"/>
                <a:t>Grimes</a:t>
              </a:r>
              <a:endParaRPr lang="en-US" i="1" dirty="0"/>
            </a:p>
          </p:txBody>
        </p:sp>
        <p:grpSp>
          <p:nvGrpSpPr>
            <p:cNvPr id="164" name="Group 163"/>
            <p:cNvGrpSpPr/>
            <p:nvPr/>
          </p:nvGrpSpPr>
          <p:grpSpPr>
            <a:xfrm>
              <a:off x="2263775" y="3781426"/>
              <a:ext cx="144463" cy="592137"/>
              <a:chOff x="2263775" y="3781426"/>
              <a:chExt cx="144463" cy="592137"/>
            </a:xfrm>
          </p:grpSpPr>
          <p:sp>
            <p:nvSpPr>
              <p:cNvPr id="2167" name="Line 1086"/>
              <p:cNvSpPr>
                <a:spLocks noChangeShapeType="1"/>
              </p:cNvSpPr>
              <p:nvPr/>
            </p:nvSpPr>
            <p:spPr bwMode="auto">
              <a:xfrm>
                <a:off x="2263775" y="3878263"/>
                <a:ext cx="13493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" name="Freeform 926"/>
              <p:cNvSpPr>
                <a:spLocks/>
              </p:cNvSpPr>
              <p:nvPr/>
            </p:nvSpPr>
            <p:spPr bwMode="auto">
              <a:xfrm>
                <a:off x="2266630" y="3781426"/>
                <a:ext cx="45719" cy="590549"/>
              </a:xfrm>
              <a:custGeom>
                <a:avLst/>
                <a:gdLst>
                  <a:gd name="T0" fmla="*/ 0 w 1"/>
                  <a:gd name="T1" fmla="*/ 0 h 294"/>
                  <a:gd name="T2" fmla="*/ 0 w 1"/>
                  <a:gd name="T3" fmla="*/ 2147483647 h 294"/>
                  <a:gd name="T4" fmla="*/ 0 60000 65536"/>
                  <a:gd name="T5" fmla="*/ 0 60000 65536"/>
                  <a:gd name="T6" fmla="*/ 0 w 1"/>
                  <a:gd name="T7" fmla="*/ 0 h 294"/>
                  <a:gd name="T8" fmla="*/ 1 w 1"/>
                  <a:gd name="T9" fmla="*/ 294 h 29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294">
                    <a:moveTo>
                      <a:pt x="0" y="0"/>
                    </a:moveTo>
                    <a:lnTo>
                      <a:pt x="0" y="294"/>
                    </a:lnTo>
                  </a:path>
                </a:pathLst>
              </a:cu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162" name="Line 1086"/>
              <p:cNvSpPr>
                <a:spLocks noChangeShapeType="1"/>
              </p:cNvSpPr>
              <p:nvPr/>
            </p:nvSpPr>
            <p:spPr bwMode="auto">
              <a:xfrm>
                <a:off x="2273300" y="4135438"/>
                <a:ext cx="13493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" name="Line 1086"/>
              <p:cNvSpPr>
                <a:spLocks noChangeShapeType="1"/>
              </p:cNvSpPr>
              <p:nvPr/>
            </p:nvSpPr>
            <p:spPr bwMode="auto">
              <a:xfrm>
                <a:off x="2273300" y="4373563"/>
                <a:ext cx="13493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66" name="Line 1086"/>
          <p:cNvSpPr>
            <a:spLocks noChangeShapeType="1"/>
          </p:cNvSpPr>
          <p:nvPr/>
        </p:nvSpPr>
        <p:spPr bwMode="auto">
          <a:xfrm>
            <a:off x="2273300" y="5202238"/>
            <a:ext cx="1349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8" name="Line 1086"/>
          <p:cNvSpPr>
            <a:spLocks noChangeShapeType="1"/>
          </p:cNvSpPr>
          <p:nvPr/>
        </p:nvSpPr>
        <p:spPr bwMode="auto">
          <a:xfrm>
            <a:off x="2263775" y="5945188"/>
            <a:ext cx="1349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9" name="Line 1086"/>
          <p:cNvSpPr>
            <a:spLocks noChangeShapeType="1"/>
          </p:cNvSpPr>
          <p:nvPr/>
        </p:nvSpPr>
        <p:spPr bwMode="auto">
          <a:xfrm>
            <a:off x="2263775" y="5459413"/>
            <a:ext cx="1349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0" name="Line 1086"/>
          <p:cNvSpPr>
            <a:spLocks noChangeShapeType="1"/>
          </p:cNvSpPr>
          <p:nvPr/>
        </p:nvSpPr>
        <p:spPr bwMode="auto">
          <a:xfrm>
            <a:off x="2263775" y="5707063"/>
            <a:ext cx="1349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8" name="Group 187"/>
          <p:cNvGrpSpPr/>
          <p:nvPr/>
        </p:nvGrpSpPr>
        <p:grpSpPr>
          <a:xfrm>
            <a:off x="1574800" y="5286376"/>
            <a:ext cx="315913" cy="736599"/>
            <a:chOff x="1565275" y="5724526"/>
            <a:chExt cx="315913" cy="736599"/>
          </a:xfrm>
        </p:grpSpPr>
        <p:sp>
          <p:nvSpPr>
            <p:cNvPr id="179" name="Line 577"/>
            <p:cNvSpPr>
              <a:spLocks noChangeShapeType="1"/>
            </p:cNvSpPr>
            <p:nvPr/>
          </p:nvSpPr>
          <p:spPr bwMode="auto">
            <a:xfrm>
              <a:off x="1736725" y="5727700"/>
              <a:ext cx="1444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" name="Freeform 926"/>
            <p:cNvSpPr>
              <a:spLocks/>
            </p:cNvSpPr>
            <p:nvPr/>
          </p:nvSpPr>
          <p:spPr bwMode="auto">
            <a:xfrm flipH="1">
              <a:off x="1656079" y="5724526"/>
              <a:ext cx="67945" cy="723899"/>
            </a:xfrm>
            <a:custGeom>
              <a:avLst/>
              <a:gdLst>
                <a:gd name="T0" fmla="*/ 0 w 1"/>
                <a:gd name="T1" fmla="*/ 0 h 294"/>
                <a:gd name="T2" fmla="*/ 0 w 1"/>
                <a:gd name="T3" fmla="*/ 2147483647 h 294"/>
                <a:gd name="T4" fmla="*/ 0 60000 65536"/>
                <a:gd name="T5" fmla="*/ 0 60000 65536"/>
                <a:gd name="T6" fmla="*/ 0 w 1"/>
                <a:gd name="T7" fmla="*/ 0 h 294"/>
                <a:gd name="T8" fmla="*/ 1 w 1"/>
                <a:gd name="T9" fmla="*/ 294 h 29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94">
                  <a:moveTo>
                    <a:pt x="0" y="0"/>
                  </a:moveTo>
                  <a:lnTo>
                    <a:pt x="0" y="294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/>
            </a:p>
          </p:txBody>
        </p:sp>
        <p:sp>
          <p:nvSpPr>
            <p:cNvPr id="184" name="Line 577"/>
            <p:cNvSpPr>
              <a:spLocks noChangeShapeType="1"/>
            </p:cNvSpPr>
            <p:nvPr/>
          </p:nvSpPr>
          <p:spPr bwMode="auto">
            <a:xfrm>
              <a:off x="1565275" y="6223000"/>
              <a:ext cx="1444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" name="Line 577"/>
            <p:cNvSpPr>
              <a:spLocks noChangeShapeType="1"/>
            </p:cNvSpPr>
            <p:nvPr/>
          </p:nvSpPr>
          <p:spPr bwMode="auto">
            <a:xfrm>
              <a:off x="1574800" y="5984875"/>
              <a:ext cx="1444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" name="Line 577"/>
            <p:cNvSpPr>
              <a:spLocks noChangeShapeType="1"/>
            </p:cNvSpPr>
            <p:nvPr/>
          </p:nvSpPr>
          <p:spPr bwMode="auto">
            <a:xfrm>
              <a:off x="1574800" y="6461125"/>
              <a:ext cx="1444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2" name="Rectangle 422"/>
          <p:cNvSpPr>
            <a:spLocks noChangeArrowheads="1"/>
          </p:cNvSpPr>
          <p:nvPr/>
        </p:nvSpPr>
        <p:spPr bwMode="auto">
          <a:xfrm>
            <a:off x="195746" y="6756400"/>
            <a:ext cx="1429880" cy="3359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r" eaLnBrk="0" hangingPunct="0"/>
            <a:r>
              <a:rPr lang="en-US" b="1" dirty="0" smtClean="0"/>
              <a:t>Research Assistant, MAD</a:t>
            </a:r>
            <a:endParaRPr lang="en-US" b="1" i="1" dirty="0"/>
          </a:p>
          <a:p>
            <a:pPr algn="r" eaLnBrk="0" hangingPunct="0"/>
            <a:r>
              <a:rPr lang="en-US" i="1" dirty="0" smtClean="0"/>
              <a:t>Vera Honena</a:t>
            </a:r>
            <a:endParaRPr lang="en-US" i="1" dirty="0"/>
          </a:p>
        </p:txBody>
      </p:sp>
      <p:sp>
        <p:nvSpPr>
          <p:cNvPr id="193" name="Rectangle 1022"/>
          <p:cNvSpPr>
            <a:spLocks noChangeArrowheads="1"/>
          </p:cNvSpPr>
          <p:nvPr/>
        </p:nvSpPr>
        <p:spPr bwMode="auto">
          <a:xfrm>
            <a:off x="2020888" y="6340475"/>
            <a:ext cx="21336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b="1" dirty="0"/>
              <a:t>Project Director, </a:t>
            </a:r>
            <a:r>
              <a:rPr lang="en-US" b="1" dirty="0" smtClean="0"/>
              <a:t>IDEA-NW</a:t>
            </a:r>
            <a:endParaRPr lang="en-US" b="1" dirty="0"/>
          </a:p>
          <a:p>
            <a:pPr eaLnBrk="0" hangingPunct="0"/>
            <a:r>
              <a:rPr lang="en-US" i="1" dirty="0" smtClean="0"/>
              <a:t>Megan Hoopes </a:t>
            </a:r>
            <a:endParaRPr lang="en-US" i="1" dirty="0"/>
          </a:p>
        </p:txBody>
      </p:sp>
      <p:sp>
        <p:nvSpPr>
          <p:cNvPr id="194" name="Line 950"/>
          <p:cNvSpPr>
            <a:spLocks noChangeShapeType="1"/>
          </p:cNvSpPr>
          <p:nvPr/>
        </p:nvSpPr>
        <p:spPr bwMode="auto">
          <a:xfrm>
            <a:off x="1892300" y="6450013"/>
            <a:ext cx="1349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" name="Rectangle 726"/>
          <p:cNvSpPr>
            <a:spLocks noChangeArrowheads="1"/>
          </p:cNvSpPr>
          <p:nvPr/>
        </p:nvSpPr>
        <p:spPr bwMode="auto">
          <a:xfrm>
            <a:off x="2362216" y="6570663"/>
            <a:ext cx="1147751" cy="5822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 dirty="0" smtClean="0"/>
              <a:t>Biostatisticia</a:t>
            </a:r>
            <a:r>
              <a:rPr lang="en-US" b="1" dirty="0"/>
              <a:t>n</a:t>
            </a:r>
            <a:endParaRPr lang="en-US" b="1" dirty="0" smtClean="0"/>
          </a:p>
          <a:p>
            <a:pPr eaLnBrk="0" hangingPunct="0"/>
            <a:r>
              <a:rPr lang="en-US" i="1" dirty="0" smtClean="0"/>
              <a:t>Jenine Dankovchik</a:t>
            </a:r>
          </a:p>
          <a:p>
            <a:pPr eaLnBrk="0" hangingPunct="0"/>
            <a:r>
              <a:rPr lang="en-US" b="1" dirty="0" smtClean="0"/>
              <a:t>Project Coordinator</a:t>
            </a:r>
          </a:p>
          <a:p>
            <a:pPr eaLnBrk="0" hangingPunct="0"/>
            <a:r>
              <a:rPr lang="en-US" i="1" dirty="0" smtClean="0"/>
              <a:t>Erik Kakuska</a:t>
            </a:r>
            <a:endParaRPr lang="en-US" i="1" dirty="0"/>
          </a:p>
        </p:txBody>
      </p:sp>
      <p:grpSp>
        <p:nvGrpSpPr>
          <p:cNvPr id="196" name="Group 195"/>
          <p:cNvGrpSpPr/>
          <p:nvPr/>
        </p:nvGrpSpPr>
        <p:grpSpPr>
          <a:xfrm>
            <a:off x="2263775" y="6638927"/>
            <a:ext cx="144463" cy="287336"/>
            <a:chOff x="2254250" y="3743327"/>
            <a:chExt cx="144463" cy="287336"/>
          </a:xfrm>
        </p:grpSpPr>
        <p:sp>
          <p:nvSpPr>
            <p:cNvPr id="197" name="Line 1086"/>
            <p:cNvSpPr>
              <a:spLocks noChangeShapeType="1"/>
            </p:cNvSpPr>
            <p:nvPr/>
          </p:nvSpPr>
          <p:spPr bwMode="auto">
            <a:xfrm>
              <a:off x="2254250" y="3773488"/>
              <a:ext cx="13493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" name="Freeform 926"/>
            <p:cNvSpPr>
              <a:spLocks/>
            </p:cNvSpPr>
            <p:nvPr/>
          </p:nvSpPr>
          <p:spPr bwMode="auto">
            <a:xfrm>
              <a:off x="2257426" y="3743327"/>
              <a:ext cx="54924" cy="285748"/>
            </a:xfrm>
            <a:custGeom>
              <a:avLst/>
              <a:gdLst>
                <a:gd name="T0" fmla="*/ 0 w 1"/>
                <a:gd name="T1" fmla="*/ 0 h 294"/>
                <a:gd name="T2" fmla="*/ 0 w 1"/>
                <a:gd name="T3" fmla="*/ 2147483647 h 294"/>
                <a:gd name="T4" fmla="*/ 0 60000 65536"/>
                <a:gd name="T5" fmla="*/ 0 60000 65536"/>
                <a:gd name="T6" fmla="*/ 0 w 1"/>
                <a:gd name="T7" fmla="*/ 0 h 294"/>
                <a:gd name="T8" fmla="*/ 1 w 1"/>
                <a:gd name="T9" fmla="*/ 294 h 29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94">
                  <a:moveTo>
                    <a:pt x="0" y="0"/>
                  </a:moveTo>
                  <a:lnTo>
                    <a:pt x="0" y="294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/>
            </a:p>
          </p:txBody>
        </p:sp>
        <p:sp>
          <p:nvSpPr>
            <p:cNvPr id="200" name="Line 1086"/>
            <p:cNvSpPr>
              <a:spLocks noChangeShapeType="1"/>
            </p:cNvSpPr>
            <p:nvPr/>
          </p:nvSpPr>
          <p:spPr bwMode="auto">
            <a:xfrm>
              <a:off x="2263775" y="4030663"/>
              <a:ext cx="13493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2" name="Freeform 926"/>
          <p:cNvSpPr>
            <a:spLocks/>
          </p:cNvSpPr>
          <p:nvPr/>
        </p:nvSpPr>
        <p:spPr bwMode="auto">
          <a:xfrm flipH="1">
            <a:off x="4667250" y="2657475"/>
            <a:ext cx="76200" cy="2384145"/>
          </a:xfrm>
          <a:custGeom>
            <a:avLst/>
            <a:gdLst>
              <a:gd name="T0" fmla="*/ 0 w 1"/>
              <a:gd name="T1" fmla="*/ 0 h 294"/>
              <a:gd name="T2" fmla="*/ 0 w 1"/>
              <a:gd name="T3" fmla="*/ 2147483647 h 294"/>
              <a:gd name="T4" fmla="*/ 0 60000 65536"/>
              <a:gd name="T5" fmla="*/ 0 60000 65536"/>
              <a:gd name="T6" fmla="*/ 0 w 1"/>
              <a:gd name="T7" fmla="*/ 0 h 294"/>
              <a:gd name="T8" fmla="*/ 1 w 1"/>
              <a:gd name="T9" fmla="*/ 294 h 29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294">
                <a:moveTo>
                  <a:pt x="0" y="0"/>
                </a:moveTo>
                <a:lnTo>
                  <a:pt x="0" y="294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en-US"/>
          </a:p>
        </p:txBody>
      </p:sp>
      <p:sp>
        <p:nvSpPr>
          <p:cNvPr id="203" name="Freeform 756"/>
          <p:cNvSpPr>
            <a:spLocks/>
          </p:cNvSpPr>
          <p:nvPr/>
        </p:nvSpPr>
        <p:spPr bwMode="auto">
          <a:xfrm flipV="1">
            <a:off x="4743450" y="3205163"/>
            <a:ext cx="180975" cy="42862"/>
          </a:xfrm>
          <a:custGeom>
            <a:avLst/>
            <a:gdLst>
              <a:gd name="T0" fmla="*/ 0 w 294"/>
              <a:gd name="T1" fmla="*/ 0 h 1"/>
              <a:gd name="T2" fmla="*/ 2147483647 w 294"/>
              <a:gd name="T3" fmla="*/ 0 h 1"/>
              <a:gd name="T4" fmla="*/ 0 60000 65536"/>
              <a:gd name="T5" fmla="*/ 0 60000 65536"/>
              <a:gd name="T6" fmla="*/ 0 w 294"/>
              <a:gd name="T7" fmla="*/ 0 h 1"/>
              <a:gd name="T8" fmla="*/ 294 w 294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94" h="1">
                <a:moveTo>
                  <a:pt x="0" y="0"/>
                </a:moveTo>
                <a:lnTo>
                  <a:pt x="294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en-US"/>
          </a:p>
        </p:txBody>
      </p:sp>
      <p:sp>
        <p:nvSpPr>
          <p:cNvPr id="206" name="Rectangle 366"/>
          <p:cNvSpPr>
            <a:spLocks noChangeArrowheads="1"/>
          </p:cNvSpPr>
          <p:nvPr/>
        </p:nvSpPr>
        <p:spPr bwMode="auto">
          <a:xfrm>
            <a:off x="333375" y="4933951"/>
            <a:ext cx="1352550" cy="3359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algn="r" eaLnBrk="0" hangingPunct="0"/>
            <a:r>
              <a:rPr lang="en-US" b="1" dirty="0"/>
              <a:t>Project </a:t>
            </a:r>
            <a:r>
              <a:rPr lang="en-US" b="1" dirty="0" smtClean="0"/>
              <a:t>Director, BRFSS</a:t>
            </a:r>
            <a:endParaRPr lang="en-US" b="1" dirty="0"/>
          </a:p>
          <a:p>
            <a:pPr algn="r" eaLnBrk="0" hangingPunct="0"/>
            <a:r>
              <a:rPr lang="en-US" i="1" dirty="0" smtClean="0"/>
              <a:t>Birdie </a:t>
            </a:r>
            <a:r>
              <a:rPr lang="en-US" i="1" dirty="0" err="1" smtClean="0"/>
              <a:t>Wermey</a:t>
            </a:r>
            <a:endParaRPr lang="en-US" i="1" dirty="0"/>
          </a:p>
        </p:txBody>
      </p:sp>
      <p:sp>
        <p:nvSpPr>
          <p:cNvPr id="207" name="Line 577"/>
          <p:cNvSpPr>
            <a:spLocks noChangeShapeType="1"/>
          </p:cNvSpPr>
          <p:nvPr/>
        </p:nvSpPr>
        <p:spPr bwMode="auto">
          <a:xfrm>
            <a:off x="1736725" y="5013325"/>
            <a:ext cx="1444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8" name="Group 177"/>
          <p:cNvGrpSpPr/>
          <p:nvPr/>
        </p:nvGrpSpPr>
        <p:grpSpPr>
          <a:xfrm>
            <a:off x="1590675" y="4135438"/>
            <a:ext cx="314325" cy="312737"/>
            <a:chOff x="1571625" y="4735513"/>
            <a:chExt cx="314325" cy="312737"/>
          </a:xfrm>
        </p:grpSpPr>
        <p:sp>
          <p:nvSpPr>
            <p:cNvPr id="2149" name="Line 1014"/>
            <p:cNvSpPr>
              <a:spLocks noChangeShapeType="1"/>
            </p:cNvSpPr>
            <p:nvPr/>
          </p:nvSpPr>
          <p:spPr bwMode="auto">
            <a:xfrm>
              <a:off x="1741488" y="4735513"/>
              <a:ext cx="14446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7" name="Line 1046"/>
            <p:cNvSpPr>
              <a:spLocks noChangeShapeType="1"/>
            </p:cNvSpPr>
            <p:nvPr/>
          </p:nvSpPr>
          <p:spPr bwMode="auto">
            <a:xfrm>
              <a:off x="1571625" y="5048250"/>
              <a:ext cx="161925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7" name="Freeform 937"/>
          <p:cNvSpPr>
            <a:spLocks/>
          </p:cNvSpPr>
          <p:nvPr/>
        </p:nvSpPr>
        <p:spPr bwMode="auto">
          <a:xfrm>
            <a:off x="1762125" y="4133851"/>
            <a:ext cx="45719" cy="619124"/>
          </a:xfrm>
          <a:custGeom>
            <a:avLst/>
            <a:gdLst>
              <a:gd name="T0" fmla="*/ 0 w 1"/>
              <a:gd name="T1" fmla="*/ 0 h 348"/>
              <a:gd name="T2" fmla="*/ 0 w 1"/>
              <a:gd name="T3" fmla="*/ 2147483647 h 348"/>
              <a:gd name="T4" fmla="*/ 0 60000 65536"/>
              <a:gd name="T5" fmla="*/ 0 60000 65536"/>
              <a:gd name="T6" fmla="*/ 0 w 1"/>
              <a:gd name="T7" fmla="*/ 0 h 348"/>
              <a:gd name="T8" fmla="*/ 1 w 1"/>
              <a:gd name="T9" fmla="*/ 348 h 3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48">
                <a:moveTo>
                  <a:pt x="0" y="0"/>
                </a:moveTo>
                <a:lnTo>
                  <a:pt x="0" y="348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en-US"/>
          </a:p>
        </p:txBody>
      </p:sp>
      <p:sp>
        <p:nvSpPr>
          <p:cNvPr id="209" name="Line 576"/>
          <p:cNvSpPr>
            <a:spLocks noChangeShapeType="1"/>
          </p:cNvSpPr>
          <p:nvPr/>
        </p:nvSpPr>
        <p:spPr bwMode="auto">
          <a:xfrm>
            <a:off x="1608138" y="4754563"/>
            <a:ext cx="1444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0" name="Rectangle 366"/>
          <p:cNvSpPr>
            <a:spLocks noChangeArrowheads="1"/>
          </p:cNvSpPr>
          <p:nvPr/>
        </p:nvSpPr>
        <p:spPr bwMode="auto">
          <a:xfrm>
            <a:off x="-66676" y="4619625"/>
            <a:ext cx="1724025" cy="3359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algn="r" eaLnBrk="0" hangingPunct="0"/>
            <a:r>
              <a:rPr lang="en-US" b="1" dirty="0"/>
              <a:t>Project </a:t>
            </a:r>
            <a:r>
              <a:rPr lang="en-US" b="1" dirty="0" smtClean="0"/>
              <a:t>Coordinator, IPP</a:t>
            </a:r>
            <a:endParaRPr lang="en-US" b="1" dirty="0"/>
          </a:p>
          <a:p>
            <a:pPr algn="r" eaLnBrk="0" hangingPunct="0"/>
            <a:r>
              <a:rPr lang="en-US" i="1" dirty="0" smtClean="0"/>
              <a:t>Luella Azule</a:t>
            </a:r>
            <a:endParaRPr lang="en-US" i="1" dirty="0"/>
          </a:p>
        </p:txBody>
      </p:sp>
      <p:cxnSp>
        <p:nvCxnSpPr>
          <p:cNvPr id="191" name="Straight Connector 190"/>
          <p:cNvCxnSpPr/>
          <p:nvPr/>
        </p:nvCxnSpPr>
        <p:spPr bwMode="auto">
          <a:xfrm rot="5400000">
            <a:off x="6319838" y="661987"/>
            <a:ext cx="85725" cy="0"/>
          </a:xfrm>
          <a:prstGeom prst="line">
            <a:avLst/>
          </a:prstGeom>
          <a:solidFill>
            <a:schemeClr val="accent1"/>
          </a:solidFill>
          <a:ln w="12700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216" name="Group 215"/>
          <p:cNvGrpSpPr/>
          <p:nvPr/>
        </p:nvGrpSpPr>
        <p:grpSpPr>
          <a:xfrm>
            <a:off x="5730875" y="1033464"/>
            <a:ext cx="2203450" cy="951543"/>
            <a:chOff x="5730875" y="966789"/>
            <a:chExt cx="2203450" cy="951543"/>
          </a:xfrm>
        </p:grpSpPr>
        <p:sp>
          <p:nvSpPr>
            <p:cNvPr id="175" name="Rectangle 1056"/>
            <p:cNvSpPr>
              <a:spLocks noChangeArrowheads="1"/>
            </p:cNvSpPr>
            <p:nvPr/>
          </p:nvSpPr>
          <p:spPr bwMode="auto">
            <a:xfrm>
              <a:off x="5853113" y="966789"/>
              <a:ext cx="2081212" cy="95154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90488" tIns="44450" rIns="90488" bIns="44450">
              <a:spAutoFit/>
            </a:bodyPr>
            <a:lstStyle/>
            <a:p>
              <a:pPr eaLnBrk="0" hangingPunct="0"/>
              <a:r>
                <a:rPr lang="en-US" b="1" dirty="0" smtClean="0"/>
                <a:t>Executive</a:t>
              </a:r>
              <a:endParaRPr lang="en-US" i="1" dirty="0" smtClean="0"/>
            </a:p>
            <a:p>
              <a:pPr eaLnBrk="0" hangingPunct="0">
                <a:spcBef>
                  <a:spcPts val="0"/>
                </a:spcBef>
              </a:pPr>
              <a:r>
                <a:rPr lang="en-US" b="1" dirty="0" smtClean="0"/>
                <a:t>Legislative</a:t>
              </a:r>
              <a:endParaRPr lang="en-US" b="1" dirty="0"/>
            </a:p>
            <a:p>
              <a:pPr eaLnBrk="0" hangingPunct="0">
                <a:spcBef>
                  <a:spcPts val="0"/>
                </a:spcBef>
              </a:pPr>
              <a:r>
                <a:rPr lang="en-US" b="1" dirty="0" smtClean="0"/>
                <a:t>Personnel</a:t>
              </a:r>
              <a:endParaRPr lang="en-US" b="1" dirty="0"/>
            </a:p>
            <a:p>
              <a:pPr eaLnBrk="0" hangingPunct="0">
                <a:spcBef>
                  <a:spcPts val="0"/>
                </a:spcBef>
              </a:pPr>
              <a:r>
                <a:rPr lang="en-US" b="1" dirty="0" smtClean="0"/>
                <a:t>Elders</a:t>
              </a:r>
              <a:endParaRPr lang="en-US" b="1" dirty="0"/>
            </a:p>
            <a:p>
              <a:pPr eaLnBrk="0" hangingPunct="0">
                <a:spcBef>
                  <a:spcPts val="0"/>
                </a:spcBef>
              </a:pPr>
              <a:r>
                <a:rPr lang="en-US" b="1" dirty="0" smtClean="0"/>
                <a:t>Veterans</a:t>
              </a:r>
              <a:endParaRPr lang="en-US" b="1" dirty="0"/>
            </a:p>
            <a:p>
              <a:pPr eaLnBrk="0" hangingPunct="0">
                <a:spcBef>
                  <a:spcPts val="0"/>
                </a:spcBef>
              </a:pPr>
              <a:r>
                <a:rPr lang="en-US" b="1" i="1" smtClean="0"/>
                <a:t>Behavior al Health </a:t>
              </a:r>
              <a:endParaRPr lang="en-US" b="1" i="1" dirty="0" smtClean="0"/>
            </a:p>
            <a:p>
              <a:pPr eaLnBrk="0" hangingPunct="0">
                <a:spcBef>
                  <a:spcPts val="0"/>
                </a:spcBef>
              </a:pPr>
              <a:r>
                <a:rPr lang="en-US" b="1" i="1" dirty="0" smtClean="0"/>
                <a:t>Public Health </a:t>
              </a:r>
              <a:endParaRPr lang="en-US" i="1" dirty="0"/>
            </a:p>
          </p:txBody>
        </p:sp>
        <p:grpSp>
          <p:nvGrpSpPr>
            <p:cNvPr id="182" name="Group 163"/>
            <p:cNvGrpSpPr/>
            <p:nvPr/>
          </p:nvGrpSpPr>
          <p:grpSpPr>
            <a:xfrm>
              <a:off x="5730875" y="971551"/>
              <a:ext cx="144463" cy="839787"/>
              <a:chOff x="2263775" y="3781426"/>
              <a:chExt cx="144463" cy="839787"/>
            </a:xfrm>
          </p:grpSpPr>
          <p:sp>
            <p:nvSpPr>
              <p:cNvPr id="199" name="Line 1086"/>
              <p:cNvSpPr>
                <a:spLocks noChangeShapeType="1"/>
              </p:cNvSpPr>
              <p:nvPr/>
            </p:nvSpPr>
            <p:spPr bwMode="auto">
              <a:xfrm>
                <a:off x="2263775" y="3878263"/>
                <a:ext cx="13493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" name="Freeform 926"/>
              <p:cNvSpPr>
                <a:spLocks/>
              </p:cNvSpPr>
              <p:nvPr/>
            </p:nvSpPr>
            <p:spPr bwMode="auto">
              <a:xfrm>
                <a:off x="2266630" y="3781426"/>
                <a:ext cx="47945" cy="838199"/>
              </a:xfrm>
              <a:custGeom>
                <a:avLst/>
                <a:gdLst>
                  <a:gd name="T0" fmla="*/ 0 w 1"/>
                  <a:gd name="T1" fmla="*/ 0 h 294"/>
                  <a:gd name="T2" fmla="*/ 0 w 1"/>
                  <a:gd name="T3" fmla="*/ 2147483647 h 294"/>
                  <a:gd name="T4" fmla="*/ 0 60000 65536"/>
                  <a:gd name="T5" fmla="*/ 0 60000 65536"/>
                  <a:gd name="T6" fmla="*/ 0 w 1"/>
                  <a:gd name="T7" fmla="*/ 0 h 294"/>
                  <a:gd name="T8" fmla="*/ 1 w 1"/>
                  <a:gd name="T9" fmla="*/ 294 h 29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294">
                    <a:moveTo>
                      <a:pt x="0" y="0"/>
                    </a:moveTo>
                    <a:lnTo>
                      <a:pt x="0" y="294"/>
                    </a:lnTo>
                  </a:path>
                </a:pathLst>
              </a:cu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205" name="Line 1086"/>
              <p:cNvSpPr>
                <a:spLocks noChangeShapeType="1"/>
              </p:cNvSpPr>
              <p:nvPr/>
            </p:nvSpPr>
            <p:spPr bwMode="auto">
              <a:xfrm>
                <a:off x="2273300" y="4621213"/>
                <a:ext cx="13493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" name="Line 1086"/>
              <p:cNvSpPr>
                <a:spLocks noChangeShapeType="1"/>
              </p:cNvSpPr>
              <p:nvPr/>
            </p:nvSpPr>
            <p:spPr bwMode="auto">
              <a:xfrm>
                <a:off x="2273300" y="4135438"/>
                <a:ext cx="13493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" name="Line 1086"/>
              <p:cNvSpPr>
                <a:spLocks noChangeShapeType="1"/>
              </p:cNvSpPr>
              <p:nvPr/>
            </p:nvSpPr>
            <p:spPr bwMode="auto">
              <a:xfrm>
                <a:off x="2273300" y="4364038"/>
                <a:ext cx="13493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3" name="Line 1086"/>
            <p:cNvSpPr>
              <a:spLocks noChangeShapeType="1"/>
            </p:cNvSpPr>
            <p:nvPr/>
          </p:nvSpPr>
          <p:spPr bwMode="auto">
            <a:xfrm>
              <a:off x="5740400" y="1192213"/>
              <a:ext cx="13493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" name="Line 1086"/>
            <p:cNvSpPr>
              <a:spLocks noChangeShapeType="1"/>
            </p:cNvSpPr>
            <p:nvPr/>
          </p:nvSpPr>
          <p:spPr bwMode="auto">
            <a:xfrm>
              <a:off x="5740400" y="1439863"/>
              <a:ext cx="13493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" name="Line 1086"/>
            <p:cNvSpPr>
              <a:spLocks noChangeShapeType="1"/>
            </p:cNvSpPr>
            <p:nvPr/>
          </p:nvSpPr>
          <p:spPr bwMode="auto">
            <a:xfrm>
              <a:off x="5730875" y="1677988"/>
              <a:ext cx="13493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5" name="Line 493"/>
          <p:cNvSpPr>
            <a:spLocks noChangeShapeType="1"/>
          </p:cNvSpPr>
          <p:nvPr/>
        </p:nvSpPr>
        <p:spPr bwMode="auto">
          <a:xfrm>
            <a:off x="4926013" y="3254375"/>
            <a:ext cx="0" cy="163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4" name="Group 233"/>
          <p:cNvGrpSpPr/>
          <p:nvPr/>
        </p:nvGrpSpPr>
        <p:grpSpPr>
          <a:xfrm>
            <a:off x="4933950" y="5396193"/>
            <a:ext cx="1495425" cy="335989"/>
            <a:chOff x="6115050" y="6939243"/>
            <a:chExt cx="1495425" cy="335989"/>
          </a:xfrm>
        </p:grpSpPr>
        <p:sp>
          <p:nvSpPr>
            <p:cNvPr id="235" name="Rectangle 521"/>
            <p:cNvSpPr>
              <a:spLocks noChangeArrowheads="1"/>
            </p:cNvSpPr>
            <p:nvPr/>
          </p:nvSpPr>
          <p:spPr bwMode="auto">
            <a:xfrm>
              <a:off x="6162675" y="6939243"/>
              <a:ext cx="1447800" cy="3359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90488" tIns="44450" rIns="90488" bIns="44450">
              <a:spAutoFit/>
            </a:bodyPr>
            <a:lstStyle/>
            <a:p>
              <a:pPr eaLnBrk="0" hangingPunct="0"/>
              <a:r>
                <a:rPr lang="en-US" b="1" dirty="0" smtClean="0"/>
                <a:t>  Program Specialist</a:t>
              </a:r>
              <a:endParaRPr lang="en-US" b="1" dirty="0"/>
            </a:p>
            <a:p>
              <a:pPr eaLnBrk="0" hangingPunct="0"/>
              <a:r>
                <a:rPr lang="en-US" i="1" dirty="0" smtClean="0"/>
                <a:t>  Rachel Ford</a:t>
              </a:r>
            </a:p>
          </p:txBody>
        </p:sp>
        <p:sp>
          <p:nvSpPr>
            <p:cNvPr id="237" name="Line 936"/>
            <p:cNvSpPr>
              <a:spLocks noChangeShapeType="1"/>
            </p:cNvSpPr>
            <p:nvPr/>
          </p:nvSpPr>
          <p:spPr bwMode="auto">
            <a:xfrm>
              <a:off x="6115050" y="7025481"/>
              <a:ext cx="161925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9" name="Freeform 926"/>
          <p:cNvSpPr>
            <a:spLocks/>
          </p:cNvSpPr>
          <p:nvPr/>
        </p:nvSpPr>
        <p:spPr bwMode="auto">
          <a:xfrm>
            <a:off x="2266630" y="5105401"/>
            <a:ext cx="47945" cy="838199"/>
          </a:xfrm>
          <a:custGeom>
            <a:avLst/>
            <a:gdLst>
              <a:gd name="T0" fmla="*/ 0 w 1"/>
              <a:gd name="T1" fmla="*/ 0 h 294"/>
              <a:gd name="T2" fmla="*/ 0 w 1"/>
              <a:gd name="T3" fmla="*/ 2147483647 h 294"/>
              <a:gd name="T4" fmla="*/ 0 60000 65536"/>
              <a:gd name="T5" fmla="*/ 0 60000 65536"/>
              <a:gd name="T6" fmla="*/ 0 w 1"/>
              <a:gd name="T7" fmla="*/ 0 h 294"/>
              <a:gd name="T8" fmla="*/ 1 w 1"/>
              <a:gd name="T9" fmla="*/ 294 h 29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294">
                <a:moveTo>
                  <a:pt x="0" y="0"/>
                </a:moveTo>
                <a:lnTo>
                  <a:pt x="0" y="294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en-US"/>
          </a:p>
        </p:txBody>
      </p:sp>
      <p:sp>
        <p:nvSpPr>
          <p:cNvPr id="240" name="Rectangle 974"/>
          <p:cNvSpPr>
            <a:spLocks noChangeArrowheads="1"/>
          </p:cNvSpPr>
          <p:nvPr/>
        </p:nvSpPr>
        <p:spPr bwMode="auto">
          <a:xfrm>
            <a:off x="19051" y="6505576"/>
            <a:ext cx="1600200" cy="3359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algn="r" eaLnBrk="0" hangingPunct="0"/>
            <a:r>
              <a:rPr lang="en-US" b="1" dirty="0" smtClean="0"/>
              <a:t>Project Specialist, MAD    </a:t>
            </a:r>
          </a:p>
          <a:p>
            <a:pPr algn="r" eaLnBrk="0" hangingPunct="0"/>
            <a:r>
              <a:rPr lang="en-US" i="1" dirty="0" smtClean="0"/>
              <a:t>Birdie Wermy</a:t>
            </a:r>
            <a:endParaRPr lang="en-US" i="1" dirty="0"/>
          </a:p>
        </p:txBody>
      </p:sp>
      <p:grpSp>
        <p:nvGrpSpPr>
          <p:cNvPr id="177" name="Group 176"/>
          <p:cNvGrpSpPr/>
          <p:nvPr/>
        </p:nvGrpSpPr>
        <p:grpSpPr>
          <a:xfrm>
            <a:off x="1574800" y="6310343"/>
            <a:ext cx="296863" cy="538132"/>
            <a:chOff x="1574800" y="6405593"/>
            <a:chExt cx="296863" cy="538132"/>
          </a:xfrm>
        </p:grpSpPr>
        <p:sp>
          <p:nvSpPr>
            <p:cNvPr id="2168" name="Line 577"/>
            <p:cNvSpPr>
              <a:spLocks noChangeShapeType="1"/>
            </p:cNvSpPr>
            <p:nvPr/>
          </p:nvSpPr>
          <p:spPr bwMode="auto">
            <a:xfrm>
              <a:off x="1727200" y="6413492"/>
              <a:ext cx="1444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9" name="Freeform 937"/>
            <p:cNvSpPr>
              <a:spLocks/>
            </p:cNvSpPr>
            <p:nvPr/>
          </p:nvSpPr>
          <p:spPr bwMode="auto">
            <a:xfrm flipH="1">
              <a:off x="1678306" y="6405593"/>
              <a:ext cx="45719" cy="538132"/>
            </a:xfrm>
            <a:custGeom>
              <a:avLst/>
              <a:gdLst>
                <a:gd name="T0" fmla="*/ 0 w 1"/>
                <a:gd name="T1" fmla="*/ 0 h 348"/>
                <a:gd name="T2" fmla="*/ 0 w 1"/>
                <a:gd name="T3" fmla="*/ 2147483647 h 348"/>
                <a:gd name="T4" fmla="*/ 0 60000 65536"/>
                <a:gd name="T5" fmla="*/ 0 60000 65536"/>
                <a:gd name="T6" fmla="*/ 0 w 1"/>
                <a:gd name="T7" fmla="*/ 0 h 348"/>
                <a:gd name="T8" fmla="*/ 1 w 1"/>
                <a:gd name="T9" fmla="*/ 348 h 34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48">
                  <a:moveTo>
                    <a:pt x="0" y="0"/>
                  </a:moveTo>
                  <a:lnTo>
                    <a:pt x="0" y="348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/>
            </a:p>
          </p:txBody>
        </p:sp>
        <p:sp>
          <p:nvSpPr>
            <p:cNvPr id="190" name="Line 577"/>
            <p:cNvSpPr>
              <a:spLocks noChangeShapeType="1"/>
            </p:cNvSpPr>
            <p:nvPr/>
          </p:nvSpPr>
          <p:spPr bwMode="auto">
            <a:xfrm>
              <a:off x="1574800" y="6943718"/>
              <a:ext cx="1444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" name="Line 577"/>
            <p:cNvSpPr>
              <a:spLocks noChangeShapeType="1"/>
            </p:cNvSpPr>
            <p:nvPr/>
          </p:nvSpPr>
          <p:spPr bwMode="auto">
            <a:xfrm>
              <a:off x="1574800" y="6699250"/>
              <a:ext cx="1444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6" name="Rectangle 492"/>
          <p:cNvSpPr>
            <a:spLocks noChangeArrowheads="1"/>
          </p:cNvSpPr>
          <p:nvPr/>
        </p:nvSpPr>
        <p:spPr bwMode="auto">
          <a:xfrm>
            <a:off x="4775200" y="5006975"/>
            <a:ext cx="1182688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/>
            <a:r>
              <a:rPr lang="en-US" b="1" dirty="0" smtClean="0"/>
              <a:t>Public Health Quality Improvement</a:t>
            </a:r>
            <a:endParaRPr lang="en-US" b="1" dirty="0"/>
          </a:p>
        </p:txBody>
      </p:sp>
      <p:sp>
        <p:nvSpPr>
          <p:cNvPr id="228" name="Freeform 756"/>
          <p:cNvSpPr>
            <a:spLocks/>
          </p:cNvSpPr>
          <p:nvPr/>
        </p:nvSpPr>
        <p:spPr bwMode="auto">
          <a:xfrm flipV="1">
            <a:off x="4752975" y="4998758"/>
            <a:ext cx="180975" cy="42862"/>
          </a:xfrm>
          <a:custGeom>
            <a:avLst/>
            <a:gdLst>
              <a:gd name="T0" fmla="*/ 0 w 294"/>
              <a:gd name="T1" fmla="*/ 0 h 1"/>
              <a:gd name="T2" fmla="*/ 2147483647 w 294"/>
              <a:gd name="T3" fmla="*/ 0 h 1"/>
              <a:gd name="T4" fmla="*/ 0 60000 65536"/>
              <a:gd name="T5" fmla="*/ 0 60000 65536"/>
              <a:gd name="T6" fmla="*/ 0 w 294"/>
              <a:gd name="T7" fmla="*/ 0 h 1"/>
              <a:gd name="T8" fmla="*/ 294 w 294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94" h="1">
                <a:moveTo>
                  <a:pt x="0" y="0"/>
                </a:moveTo>
                <a:lnTo>
                  <a:pt x="294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en-US"/>
          </a:p>
        </p:txBody>
      </p:sp>
      <p:sp>
        <p:nvSpPr>
          <p:cNvPr id="231" name="Line 936"/>
          <p:cNvSpPr>
            <a:spLocks noChangeShapeType="1"/>
          </p:cNvSpPr>
          <p:nvPr/>
        </p:nvSpPr>
        <p:spPr bwMode="auto">
          <a:xfrm>
            <a:off x="6429375" y="5095875"/>
            <a:ext cx="161925" cy="0"/>
          </a:xfrm>
          <a:prstGeom prst="line">
            <a:avLst/>
          </a:pr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42" name="Group 241"/>
          <p:cNvGrpSpPr/>
          <p:nvPr/>
        </p:nvGrpSpPr>
        <p:grpSpPr>
          <a:xfrm>
            <a:off x="6083300" y="2941638"/>
            <a:ext cx="2451100" cy="3492500"/>
            <a:chOff x="6007100" y="2941638"/>
            <a:chExt cx="2451100" cy="3492500"/>
          </a:xfrm>
        </p:grpSpPr>
        <p:sp>
          <p:nvSpPr>
            <p:cNvPr id="2079" name="Line 362"/>
            <p:cNvSpPr>
              <a:spLocks noChangeShapeType="1"/>
            </p:cNvSpPr>
            <p:nvPr/>
          </p:nvSpPr>
          <p:spPr bwMode="auto">
            <a:xfrm>
              <a:off x="6007100" y="3019425"/>
              <a:ext cx="50800" cy="282892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" name="Rectangle 492"/>
            <p:cNvSpPr>
              <a:spLocks noChangeArrowheads="1"/>
            </p:cNvSpPr>
            <p:nvPr/>
          </p:nvSpPr>
          <p:spPr bwMode="auto">
            <a:xfrm>
              <a:off x="6232523" y="4778375"/>
              <a:ext cx="2225677" cy="21287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90488" tIns="44450" rIns="90488" bIns="44450">
              <a:spAutoFit/>
            </a:bodyPr>
            <a:lstStyle/>
            <a:p>
              <a:pPr eaLnBrk="0" hangingPunct="0"/>
              <a:r>
                <a:rPr lang="en-US" b="1" dirty="0" smtClean="0"/>
                <a:t>Northwest Tribal Cancer Control Project </a:t>
              </a:r>
              <a:endParaRPr lang="en-US" b="1" dirty="0"/>
            </a:p>
          </p:txBody>
        </p:sp>
        <p:sp>
          <p:nvSpPr>
            <p:cNvPr id="2116" name="Text Box 762"/>
            <p:cNvSpPr txBox="1">
              <a:spLocks noChangeArrowheads="1"/>
            </p:cNvSpPr>
            <p:nvPr/>
          </p:nvSpPr>
          <p:spPr bwMode="auto">
            <a:xfrm>
              <a:off x="6251575" y="2941638"/>
              <a:ext cx="1479550" cy="338137"/>
            </a:xfrm>
            <a:prstGeom prst="rect">
              <a:avLst/>
            </a:prstGeom>
            <a:noFill/>
            <a:ln w="12700" cap="rnd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 dirty="0"/>
                <a:t>Fund Accounting Manager</a:t>
              </a:r>
            </a:p>
            <a:p>
              <a:pPr eaLnBrk="0" hangingPunct="0"/>
              <a:r>
                <a:rPr lang="en-US" i="1" dirty="0"/>
                <a:t>Eugene Mostofi</a:t>
              </a:r>
            </a:p>
          </p:txBody>
        </p:sp>
        <p:sp>
          <p:nvSpPr>
            <p:cNvPr id="2117" name="Text Box 763"/>
            <p:cNvSpPr txBox="1">
              <a:spLocks noChangeArrowheads="1"/>
            </p:cNvSpPr>
            <p:nvPr/>
          </p:nvSpPr>
          <p:spPr bwMode="auto">
            <a:xfrm>
              <a:off x="6269038" y="3217863"/>
              <a:ext cx="1085850" cy="336550"/>
            </a:xfrm>
            <a:prstGeom prst="rect">
              <a:avLst/>
            </a:prstGeom>
            <a:noFill/>
            <a:ln w="12700" cap="rnd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/>
                <a:t>Business Manager</a:t>
              </a:r>
            </a:p>
            <a:p>
              <a:pPr eaLnBrk="0" hangingPunct="0"/>
              <a:r>
                <a:rPr lang="en-US" i="1"/>
                <a:t>Mike Feroglia</a:t>
              </a:r>
            </a:p>
          </p:txBody>
        </p:sp>
        <p:sp>
          <p:nvSpPr>
            <p:cNvPr id="2118" name="Text Box 764"/>
            <p:cNvSpPr txBox="1">
              <a:spLocks noChangeArrowheads="1"/>
            </p:cNvSpPr>
            <p:nvPr/>
          </p:nvSpPr>
          <p:spPr bwMode="auto">
            <a:xfrm>
              <a:off x="6559550" y="3582988"/>
              <a:ext cx="933450" cy="336550"/>
            </a:xfrm>
            <a:prstGeom prst="rect">
              <a:avLst/>
            </a:prstGeom>
            <a:noFill/>
            <a:ln w="12700" cap="rnd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/>
                <a:t>A/P &amp; Payroll</a:t>
              </a:r>
            </a:p>
            <a:p>
              <a:pPr eaLnBrk="0" hangingPunct="0"/>
              <a:r>
                <a:rPr lang="en-US" i="1"/>
                <a:t>Deborah Creech</a:t>
              </a:r>
            </a:p>
          </p:txBody>
        </p:sp>
        <p:sp>
          <p:nvSpPr>
            <p:cNvPr id="2123" name="Text Box 816"/>
            <p:cNvSpPr txBox="1">
              <a:spLocks noChangeArrowheads="1"/>
            </p:cNvSpPr>
            <p:nvPr/>
          </p:nvSpPr>
          <p:spPr bwMode="auto">
            <a:xfrm>
              <a:off x="6254743" y="3894138"/>
              <a:ext cx="1117614" cy="461665"/>
            </a:xfrm>
            <a:prstGeom prst="rect">
              <a:avLst/>
            </a:prstGeom>
            <a:noFill/>
            <a:ln w="12700" cap="rnd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b="1" dirty="0"/>
                <a:t>Human Resources </a:t>
              </a:r>
            </a:p>
            <a:p>
              <a:pPr eaLnBrk="0" hangingPunct="0"/>
              <a:r>
                <a:rPr lang="en-US" b="1" dirty="0" smtClean="0"/>
                <a:t>Coordinator</a:t>
              </a:r>
            </a:p>
            <a:p>
              <a:pPr eaLnBrk="0" hangingPunct="0"/>
              <a:r>
                <a:rPr lang="en-US" i="1" dirty="0" smtClean="0"/>
                <a:t>Bobby Puffin</a:t>
              </a:r>
              <a:endParaRPr lang="en-US" i="1" dirty="0"/>
            </a:p>
          </p:txBody>
        </p:sp>
        <p:grpSp>
          <p:nvGrpSpPr>
            <p:cNvPr id="221" name="Group 220"/>
            <p:cNvGrpSpPr/>
            <p:nvPr/>
          </p:nvGrpSpPr>
          <p:grpSpPr>
            <a:xfrm>
              <a:off x="6429375" y="6057900"/>
              <a:ext cx="1562100" cy="376238"/>
              <a:chOff x="7791450" y="5915025"/>
              <a:chExt cx="1562100" cy="376238"/>
            </a:xfrm>
          </p:grpSpPr>
          <p:sp>
            <p:nvSpPr>
              <p:cNvPr id="2104" name="Rectangle 589"/>
              <p:cNvSpPr>
                <a:spLocks noChangeArrowheads="1"/>
              </p:cNvSpPr>
              <p:nvPr/>
            </p:nvSpPr>
            <p:spPr bwMode="auto">
              <a:xfrm>
                <a:off x="7896225" y="5957888"/>
                <a:ext cx="1457325" cy="33337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90488" tIns="44450" rIns="90488" bIns="44450">
                <a:spAutoFit/>
              </a:bodyPr>
              <a:lstStyle/>
              <a:p>
                <a:pPr eaLnBrk="0" hangingPunct="0"/>
                <a:r>
                  <a:rPr lang="en-US" b="1" dirty="0"/>
                  <a:t>Project Coordinator</a:t>
                </a:r>
              </a:p>
              <a:p>
                <a:pPr eaLnBrk="0" hangingPunct="0"/>
                <a:r>
                  <a:rPr lang="en-US" i="1" smtClean="0"/>
                  <a:t>Carrie Sampson</a:t>
                </a:r>
                <a:endParaRPr lang="en-US" i="1" dirty="0"/>
              </a:p>
            </p:txBody>
          </p:sp>
          <p:grpSp>
            <p:nvGrpSpPr>
              <p:cNvPr id="2124" name="Group 1044"/>
              <p:cNvGrpSpPr>
                <a:grpSpLocks/>
              </p:cNvGrpSpPr>
              <p:nvPr/>
            </p:nvGrpSpPr>
            <p:grpSpPr bwMode="auto">
              <a:xfrm>
                <a:off x="7791450" y="5915025"/>
                <a:ext cx="161925" cy="142875"/>
                <a:chOff x="3930" y="3690"/>
                <a:chExt cx="102" cy="90"/>
              </a:xfrm>
            </p:grpSpPr>
            <p:sp>
              <p:nvSpPr>
                <p:cNvPr id="2190" name="Line 793"/>
                <p:cNvSpPr>
                  <a:spLocks noChangeShapeType="1"/>
                </p:cNvSpPr>
                <p:nvPr/>
              </p:nvSpPr>
              <p:spPr bwMode="auto">
                <a:xfrm>
                  <a:off x="3930" y="3780"/>
                  <a:ext cx="102" cy="0"/>
                </a:xfrm>
                <a:prstGeom prst="line">
                  <a:avLst/>
                </a:prstGeom>
                <a:noFill/>
                <a:ln w="127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91" name="Line 913"/>
                <p:cNvSpPr>
                  <a:spLocks noChangeShapeType="1"/>
                </p:cNvSpPr>
                <p:nvPr/>
              </p:nvSpPr>
              <p:spPr bwMode="auto">
                <a:xfrm>
                  <a:off x="3930" y="3690"/>
                  <a:ext cx="0" cy="90"/>
                </a:xfrm>
                <a:prstGeom prst="line">
                  <a:avLst/>
                </a:prstGeom>
                <a:noFill/>
                <a:ln w="127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80" name="Group 179"/>
            <p:cNvGrpSpPr/>
            <p:nvPr/>
          </p:nvGrpSpPr>
          <p:grpSpPr>
            <a:xfrm>
              <a:off x="6048375" y="4445000"/>
              <a:ext cx="1204913" cy="333375"/>
              <a:chOff x="6048375" y="4625975"/>
              <a:chExt cx="1204913" cy="333375"/>
            </a:xfrm>
          </p:grpSpPr>
          <p:sp>
            <p:nvSpPr>
              <p:cNvPr id="2075" name="Rectangle 352"/>
              <p:cNvSpPr>
                <a:spLocks noChangeArrowheads="1"/>
              </p:cNvSpPr>
              <p:nvPr/>
            </p:nvSpPr>
            <p:spPr bwMode="auto">
              <a:xfrm>
                <a:off x="6186488" y="4625975"/>
                <a:ext cx="1066800" cy="33337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90488" tIns="44450" rIns="90488" bIns="44450">
                <a:spAutoFit/>
              </a:bodyPr>
              <a:lstStyle/>
              <a:p>
                <a:pPr algn="ctr" eaLnBrk="0" hangingPunct="0"/>
                <a:r>
                  <a:rPr lang="en-US" b="1" dirty="0"/>
                  <a:t>Office Manager</a:t>
                </a:r>
                <a:endParaRPr lang="en-US" i="1" dirty="0"/>
              </a:p>
              <a:p>
                <a:pPr algn="ctr" eaLnBrk="0" hangingPunct="0"/>
                <a:r>
                  <a:rPr lang="en-US" i="1" dirty="0"/>
                  <a:t>Tanya Firemoon</a:t>
                </a:r>
              </a:p>
            </p:txBody>
          </p:sp>
          <p:sp>
            <p:nvSpPr>
              <p:cNvPr id="2134" name="Freeform 852"/>
              <p:cNvSpPr>
                <a:spLocks/>
              </p:cNvSpPr>
              <p:nvPr/>
            </p:nvSpPr>
            <p:spPr bwMode="auto">
              <a:xfrm flipV="1">
                <a:off x="6048375" y="4672013"/>
                <a:ext cx="180975" cy="42862"/>
              </a:xfrm>
              <a:custGeom>
                <a:avLst/>
                <a:gdLst>
                  <a:gd name="T0" fmla="*/ 0 w 294"/>
                  <a:gd name="T1" fmla="*/ 0 h 1"/>
                  <a:gd name="T2" fmla="*/ 2147483647 w 294"/>
                  <a:gd name="T3" fmla="*/ 0 h 1"/>
                  <a:gd name="T4" fmla="*/ 0 60000 65536"/>
                  <a:gd name="T5" fmla="*/ 0 60000 65536"/>
                  <a:gd name="T6" fmla="*/ 0 w 294"/>
                  <a:gd name="T7" fmla="*/ 0 h 1"/>
                  <a:gd name="T8" fmla="*/ 294 w 294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94" h="1">
                    <a:moveTo>
                      <a:pt x="0" y="0"/>
                    </a:moveTo>
                    <a:lnTo>
                      <a:pt x="294" y="0"/>
                    </a:lnTo>
                  </a:path>
                </a:pathLst>
              </a:cu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/>
              </a:p>
            </p:txBody>
          </p:sp>
        </p:grpSp>
        <p:sp>
          <p:nvSpPr>
            <p:cNvPr id="2137" name="Line 964"/>
            <p:cNvSpPr>
              <a:spLocks noChangeShapeType="1"/>
            </p:cNvSpPr>
            <p:nvPr/>
          </p:nvSpPr>
          <p:spPr bwMode="auto">
            <a:xfrm>
              <a:off x="6010275" y="3019425"/>
              <a:ext cx="161925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8" name="Line 965"/>
            <p:cNvSpPr>
              <a:spLocks noChangeShapeType="1"/>
            </p:cNvSpPr>
            <p:nvPr/>
          </p:nvSpPr>
          <p:spPr bwMode="auto">
            <a:xfrm>
              <a:off x="6029325" y="3314700"/>
              <a:ext cx="161925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60" name="Group 1064"/>
            <p:cNvGrpSpPr>
              <a:grpSpLocks/>
            </p:cNvGrpSpPr>
            <p:nvPr/>
          </p:nvGrpSpPr>
          <p:grpSpPr bwMode="auto">
            <a:xfrm>
              <a:off x="6391275" y="3521075"/>
              <a:ext cx="161925" cy="165100"/>
              <a:chOff x="3300" y="2710"/>
              <a:chExt cx="102" cy="104"/>
            </a:xfrm>
          </p:grpSpPr>
          <p:sp>
            <p:nvSpPr>
              <p:cNvPr id="2179" name="Line 1065"/>
              <p:cNvSpPr>
                <a:spLocks noChangeShapeType="1"/>
              </p:cNvSpPr>
              <p:nvPr/>
            </p:nvSpPr>
            <p:spPr bwMode="auto">
              <a:xfrm>
                <a:off x="3301" y="2710"/>
                <a:ext cx="0" cy="1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0" name="Line 1066"/>
              <p:cNvSpPr>
                <a:spLocks noChangeShapeType="1"/>
              </p:cNvSpPr>
              <p:nvPr/>
            </p:nvSpPr>
            <p:spPr bwMode="auto">
              <a:xfrm>
                <a:off x="3300" y="2814"/>
                <a:ext cx="102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71" name="Freeform 852"/>
            <p:cNvSpPr>
              <a:spLocks/>
            </p:cNvSpPr>
            <p:nvPr/>
          </p:nvSpPr>
          <p:spPr bwMode="auto">
            <a:xfrm flipV="1">
              <a:off x="6038850" y="3976688"/>
              <a:ext cx="180975" cy="42862"/>
            </a:xfrm>
            <a:custGeom>
              <a:avLst/>
              <a:gdLst>
                <a:gd name="T0" fmla="*/ 0 w 294"/>
                <a:gd name="T1" fmla="*/ 0 h 1"/>
                <a:gd name="T2" fmla="*/ 2147483647 w 294"/>
                <a:gd name="T3" fmla="*/ 0 h 1"/>
                <a:gd name="T4" fmla="*/ 0 60000 65536"/>
                <a:gd name="T5" fmla="*/ 0 60000 65536"/>
                <a:gd name="T6" fmla="*/ 0 w 294"/>
                <a:gd name="T7" fmla="*/ 0 h 1"/>
                <a:gd name="T8" fmla="*/ 294 w 29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94" h="1">
                  <a:moveTo>
                    <a:pt x="0" y="0"/>
                  </a:moveTo>
                  <a:lnTo>
                    <a:pt x="294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/>
            </a:p>
          </p:txBody>
        </p:sp>
        <p:grpSp>
          <p:nvGrpSpPr>
            <p:cNvPr id="229" name="Group 228"/>
            <p:cNvGrpSpPr/>
            <p:nvPr/>
          </p:nvGrpSpPr>
          <p:grpSpPr>
            <a:xfrm>
              <a:off x="6354763" y="4930775"/>
              <a:ext cx="1789112" cy="780488"/>
              <a:chOff x="5811838" y="5864225"/>
              <a:chExt cx="1789112" cy="780488"/>
            </a:xfrm>
          </p:grpSpPr>
          <p:sp>
            <p:nvSpPr>
              <p:cNvPr id="2107" name="Rectangle 486"/>
              <p:cNvSpPr>
                <a:spLocks noChangeArrowheads="1"/>
              </p:cNvSpPr>
              <p:nvPr/>
            </p:nvSpPr>
            <p:spPr bwMode="auto">
              <a:xfrm>
                <a:off x="5894388" y="5935663"/>
                <a:ext cx="1013099" cy="33598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b="1" dirty="0" smtClean="0"/>
                  <a:t>  Project </a:t>
                </a:r>
                <a:r>
                  <a:rPr lang="en-US" b="1" dirty="0"/>
                  <a:t>Director</a:t>
                </a:r>
              </a:p>
              <a:p>
                <a:pPr eaLnBrk="0" hangingPunct="0"/>
                <a:r>
                  <a:rPr lang="en-US" i="1" dirty="0" smtClean="0"/>
                  <a:t>  Kerri </a:t>
                </a:r>
                <a:r>
                  <a:rPr lang="en-US" i="1" dirty="0"/>
                  <a:t>Lopez</a:t>
                </a:r>
              </a:p>
            </p:txBody>
          </p:sp>
          <p:sp>
            <p:nvSpPr>
              <p:cNvPr id="2110" name="Line 493"/>
              <p:cNvSpPr>
                <a:spLocks noChangeShapeType="1"/>
              </p:cNvSpPr>
              <p:nvPr/>
            </p:nvSpPr>
            <p:spPr bwMode="auto">
              <a:xfrm>
                <a:off x="5811838" y="5864225"/>
                <a:ext cx="0" cy="16351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3" name="Group 232"/>
              <p:cNvGrpSpPr/>
              <p:nvPr/>
            </p:nvGrpSpPr>
            <p:grpSpPr>
              <a:xfrm>
                <a:off x="6088063" y="6235700"/>
                <a:ext cx="1512887" cy="409013"/>
                <a:chOff x="6088063" y="6235700"/>
                <a:chExt cx="1512887" cy="409013"/>
              </a:xfrm>
            </p:grpSpPr>
            <p:sp>
              <p:nvSpPr>
                <p:cNvPr id="2111" name="Rectangle 521"/>
                <p:cNvSpPr>
                  <a:spLocks noChangeArrowheads="1"/>
                </p:cNvSpPr>
                <p:nvPr/>
              </p:nvSpPr>
              <p:spPr bwMode="auto">
                <a:xfrm>
                  <a:off x="6153150" y="6308724"/>
                  <a:ext cx="1447800" cy="335989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square" lIns="90488" tIns="44450" rIns="90488" bIns="44450">
                  <a:spAutoFit/>
                </a:bodyPr>
                <a:lstStyle/>
                <a:p>
                  <a:pPr eaLnBrk="0" hangingPunct="0"/>
                  <a:r>
                    <a:rPr lang="en-US" b="1" dirty="0" smtClean="0"/>
                    <a:t>  Project Coordinator</a:t>
                  </a:r>
                  <a:endParaRPr lang="en-US" b="1" dirty="0"/>
                </a:p>
                <a:p>
                  <a:pPr eaLnBrk="0" hangingPunct="0"/>
                  <a:r>
                    <a:rPr lang="en-US" i="1" dirty="0" smtClean="0"/>
                    <a:t>  Eric Vinson</a:t>
                  </a:r>
                </a:p>
              </p:txBody>
            </p:sp>
            <p:grpSp>
              <p:nvGrpSpPr>
                <p:cNvPr id="224" name="Group 223"/>
                <p:cNvGrpSpPr/>
                <p:nvPr/>
              </p:nvGrpSpPr>
              <p:grpSpPr>
                <a:xfrm>
                  <a:off x="6088063" y="6235700"/>
                  <a:ext cx="169862" cy="165100"/>
                  <a:chOff x="6002338" y="6264275"/>
                  <a:chExt cx="169862" cy="165100"/>
                </a:xfrm>
              </p:grpSpPr>
              <p:sp>
                <p:nvSpPr>
                  <p:cNvPr id="222" name="Line 936"/>
                  <p:cNvSpPr>
                    <a:spLocks noChangeShapeType="1"/>
                  </p:cNvSpPr>
                  <p:nvPr/>
                </p:nvSpPr>
                <p:spPr bwMode="auto">
                  <a:xfrm>
                    <a:off x="6010275" y="6429375"/>
                    <a:ext cx="161925" cy="0"/>
                  </a:xfrm>
                  <a:prstGeom prst="line">
                    <a:avLst/>
                  </a:prstGeom>
                  <a:noFill/>
                  <a:ln w="12700" cap="rnd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3" name="Line 493"/>
                  <p:cNvSpPr>
                    <a:spLocks noChangeShapeType="1"/>
                  </p:cNvSpPr>
                  <p:nvPr/>
                </p:nvSpPr>
                <p:spPr bwMode="auto">
                  <a:xfrm>
                    <a:off x="6002338" y="6264275"/>
                    <a:ext cx="0" cy="16351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217" name="Rectangle 492"/>
            <p:cNvSpPr>
              <a:spLocks noChangeArrowheads="1"/>
            </p:cNvSpPr>
            <p:nvPr/>
          </p:nvSpPr>
          <p:spPr bwMode="auto">
            <a:xfrm>
              <a:off x="6242050" y="5759450"/>
              <a:ext cx="2054226" cy="3359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90488" tIns="44450" rIns="90488" bIns="44450">
              <a:spAutoFit/>
            </a:bodyPr>
            <a:lstStyle/>
            <a:p>
              <a:pPr eaLnBrk="0" hangingPunct="0"/>
              <a:r>
                <a:rPr lang="en-US" b="1" dirty="0" smtClean="0"/>
                <a:t>Response Circles – </a:t>
              </a:r>
            </a:p>
            <a:p>
              <a:pPr eaLnBrk="0" hangingPunct="0"/>
              <a:r>
                <a:rPr lang="en-US" b="1" dirty="0" smtClean="0"/>
                <a:t>Preventing Sexual Assault Project </a:t>
              </a:r>
              <a:endParaRPr lang="en-US" b="1" dirty="0"/>
            </a:p>
          </p:txBody>
        </p:sp>
        <p:sp>
          <p:nvSpPr>
            <p:cNvPr id="230" name="Line 936"/>
            <p:cNvSpPr>
              <a:spLocks noChangeShapeType="1"/>
            </p:cNvSpPr>
            <p:nvPr/>
          </p:nvSpPr>
          <p:spPr bwMode="auto">
            <a:xfrm>
              <a:off x="6057900" y="4876800"/>
              <a:ext cx="161925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" name="Line 936"/>
            <p:cNvSpPr>
              <a:spLocks noChangeShapeType="1"/>
            </p:cNvSpPr>
            <p:nvPr/>
          </p:nvSpPr>
          <p:spPr bwMode="auto">
            <a:xfrm>
              <a:off x="6067425" y="5848350"/>
              <a:ext cx="161925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4" name="Freeform 926"/>
          <p:cNvSpPr>
            <a:spLocks/>
          </p:cNvSpPr>
          <p:nvPr/>
        </p:nvSpPr>
        <p:spPr bwMode="auto">
          <a:xfrm>
            <a:off x="4930140" y="5041620"/>
            <a:ext cx="45719" cy="447674"/>
          </a:xfrm>
          <a:custGeom>
            <a:avLst/>
            <a:gdLst>
              <a:gd name="T0" fmla="*/ 0 w 1"/>
              <a:gd name="T1" fmla="*/ 0 h 294"/>
              <a:gd name="T2" fmla="*/ 0 w 1"/>
              <a:gd name="T3" fmla="*/ 2147483647 h 294"/>
              <a:gd name="T4" fmla="*/ 0 60000 65536"/>
              <a:gd name="T5" fmla="*/ 0 60000 65536"/>
              <a:gd name="T6" fmla="*/ 0 w 1"/>
              <a:gd name="T7" fmla="*/ 0 h 294"/>
              <a:gd name="T8" fmla="*/ 1 w 1"/>
              <a:gd name="T9" fmla="*/ 294 h 29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294">
                <a:moveTo>
                  <a:pt x="0" y="0"/>
                </a:moveTo>
                <a:lnTo>
                  <a:pt x="0" y="294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en-US"/>
          </a:p>
        </p:txBody>
      </p:sp>
      <p:sp>
        <p:nvSpPr>
          <p:cNvPr id="204" name="Text Box 775"/>
          <p:cNvSpPr txBox="1">
            <a:spLocks noChangeArrowheads="1"/>
          </p:cNvSpPr>
          <p:nvPr/>
        </p:nvSpPr>
        <p:spPr bwMode="auto">
          <a:xfrm>
            <a:off x="4781550" y="4383088"/>
            <a:ext cx="1443037" cy="584775"/>
          </a:xfrm>
          <a:prstGeom prst="rect">
            <a:avLst/>
          </a:prstGeom>
          <a:noFill/>
          <a:ln w="12700" cap="rnd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b="1" dirty="0"/>
              <a:t>Project Director</a:t>
            </a:r>
          </a:p>
          <a:p>
            <a:pPr eaLnBrk="0" hangingPunct="0"/>
            <a:r>
              <a:rPr lang="en-US" b="1" dirty="0" smtClean="0"/>
              <a:t>EHR And Meaningful </a:t>
            </a:r>
          </a:p>
          <a:p>
            <a:pPr eaLnBrk="0" hangingPunct="0"/>
            <a:r>
              <a:rPr lang="en-US" b="1" dirty="0" smtClean="0"/>
              <a:t>Use Support Center </a:t>
            </a:r>
          </a:p>
          <a:p>
            <a:pPr eaLnBrk="0" hangingPunct="0"/>
            <a:r>
              <a:rPr lang="en-US" i="1" dirty="0" smtClean="0"/>
              <a:t>Katie Johnson</a:t>
            </a:r>
            <a:endParaRPr lang="en-US" b="1" dirty="0"/>
          </a:p>
        </p:txBody>
      </p:sp>
      <p:sp>
        <p:nvSpPr>
          <p:cNvPr id="208" name="Line 966"/>
          <p:cNvSpPr>
            <a:spLocks noChangeShapeType="1"/>
          </p:cNvSpPr>
          <p:nvPr/>
        </p:nvSpPr>
        <p:spPr bwMode="auto">
          <a:xfrm>
            <a:off x="4926013" y="4244975"/>
            <a:ext cx="0" cy="163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raphics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Graphic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rnd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rnd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raphic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phic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phic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phic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phic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phic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phic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3171</TotalTime>
  <Pages>1</Pages>
  <Words>336</Words>
  <Application>Microsoft Office PowerPoint</Application>
  <PresentationFormat>Custom</PresentationFormat>
  <Paragraphs>128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Graphics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9-97org</dc:title>
  <dc:subject>organization chart</dc:subject>
  <dc:creator>ao</dc:creator>
  <cp:lastModifiedBy>Jim Fry</cp:lastModifiedBy>
  <cp:revision>409</cp:revision>
  <cp:lastPrinted>1999-01-14T16:37:02Z</cp:lastPrinted>
  <dcterms:created xsi:type="dcterms:W3CDTF">1997-09-16T08:14:36Z</dcterms:created>
  <dcterms:modified xsi:type="dcterms:W3CDTF">2011-10-25T17:13:03Z</dcterms:modified>
</cp:coreProperties>
</file>